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300" r:id="rId3"/>
    <p:sldId id="258" r:id="rId4"/>
    <p:sldId id="302" r:id="rId5"/>
    <p:sldId id="303" r:id="rId6"/>
    <p:sldId id="301" r:id="rId7"/>
    <p:sldId id="262" r:id="rId8"/>
    <p:sldId id="282" r:id="rId9"/>
    <p:sldId id="283" r:id="rId10"/>
    <p:sldId id="284" r:id="rId11"/>
    <p:sldId id="304" r:id="rId12"/>
    <p:sldId id="285" r:id="rId13"/>
    <p:sldId id="264" r:id="rId14"/>
    <p:sldId id="265" r:id="rId15"/>
    <p:sldId id="286" r:id="rId16"/>
    <p:sldId id="266" r:id="rId17"/>
    <p:sldId id="305" r:id="rId18"/>
    <p:sldId id="287" r:id="rId19"/>
    <p:sldId id="257" r:id="rId20"/>
    <p:sldId id="288" r:id="rId21"/>
    <p:sldId id="289" r:id="rId22"/>
    <p:sldId id="306" r:id="rId23"/>
    <p:sldId id="268" r:id="rId24"/>
    <p:sldId id="307" r:id="rId25"/>
    <p:sldId id="271" r:id="rId26"/>
    <p:sldId id="272" r:id="rId27"/>
    <p:sldId id="308" r:id="rId28"/>
    <p:sldId id="273" r:id="rId29"/>
    <p:sldId id="274" r:id="rId30"/>
    <p:sldId id="309" r:id="rId31"/>
    <p:sldId id="276" r:id="rId32"/>
    <p:sldId id="275" r:id="rId33"/>
    <p:sldId id="277" r:id="rId34"/>
    <p:sldId id="279" r:id="rId35"/>
    <p:sldId id="278" r:id="rId36"/>
    <p:sldId id="292" r:id="rId37"/>
    <p:sldId id="293" r:id="rId38"/>
    <p:sldId id="294" r:id="rId39"/>
    <p:sldId id="295" r:id="rId40"/>
    <p:sldId id="259" r:id="rId41"/>
    <p:sldId id="263" r:id="rId42"/>
    <p:sldId id="290" r:id="rId43"/>
    <p:sldId id="296" r:id="rId44"/>
    <p:sldId id="297" r:id="rId45"/>
    <p:sldId id="298" r:id="rId46"/>
    <p:sldId id="299" r:id="rId47"/>
    <p:sldId id="291" r:id="rId48"/>
    <p:sldId id="280" r:id="rId49"/>
  </p:sldIdLst>
  <p:sldSz cx="9144000" cy="6858000" type="screen4x3"/>
  <p:notesSz cx="6858000" cy="9144000"/>
  <p:defaultTextStyle>
    <a:defPPr>
      <a:defRPr lang="zh-H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淺色樣式 1 - 輔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0E3FDE45-AF77-4B5C-9715-49D594BDF05E}" styleName="淺色樣式 1 - 輔色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5" d="100"/>
          <a:sy n="75" d="100"/>
        </p:scale>
        <p:origin x="-1224" y="22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F16B119-C8B1-4D1A-87AD-7F667A8BF24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HK" altLang="en-US"/>
        </a:p>
      </dgm:t>
    </dgm:pt>
    <dgm:pt modelId="{61379903-0C52-497D-A83F-08EB266ABF53}">
      <dgm:prSet phldrT="[文字]"/>
      <dgm:spPr/>
      <dgm:t>
        <a:bodyPr/>
        <a:lstStyle/>
        <a:p>
          <a:r>
            <a:rPr lang="en-US" altLang="zh-HK" dirty="0" smtClean="0"/>
            <a:t>Metacognitive Knowledge</a:t>
          </a:r>
          <a:endParaRPr lang="zh-HK" altLang="en-US" dirty="0"/>
        </a:p>
      </dgm:t>
    </dgm:pt>
    <dgm:pt modelId="{D0A9DD14-D869-44C9-A3CD-0D1B32467D77}" type="parTrans" cxnId="{3933119D-2A29-41BE-A5A3-F238B28934F3}">
      <dgm:prSet/>
      <dgm:spPr/>
      <dgm:t>
        <a:bodyPr/>
        <a:lstStyle/>
        <a:p>
          <a:endParaRPr lang="zh-HK" altLang="en-US"/>
        </a:p>
      </dgm:t>
    </dgm:pt>
    <dgm:pt modelId="{0B0286F1-B5B1-438E-97E8-66A69D0C0D7E}" type="sibTrans" cxnId="{3933119D-2A29-41BE-A5A3-F238B28934F3}">
      <dgm:prSet/>
      <dgm:spPr/>
      <dgm:t>
        <a:bodyPr/>
        <a:lstStyle/>
        <a:p>
          <a:endParaRPr lang="zh-HK" altLang="en-US"/>
        </a:p>
      </dgm:t>
    </dgm:pt>
    <dgm:pt modelId="{A52C1F9D-11FA-4CDD-B56C-CD41DBEFB568}">
      <dgm:prSet phldrT="[文字]"/>
      <dgm:spPr/>
      <dgm:t>
        <a:bodyPr/>
        <a:lstStyle/>
        <a:p>
          <a:r>
            <a:rPr lang="en-US" altLang="zh-HK" dirty="0" smtClean="0"/>
            <a:t>Declarative </a:t>
          </a:r>
          <a:endParaRPr lang="zh-HK" altLang="en-US" dirty="0"/>
        </a:p>
      </dgm:t>
    </dgm:pt>
    <dgm:pt modelId="{485601E8-B003-43C4-94F1-83E27339EF1D}" type="parTrans" cxnId="{09741F11-A1F7-4E53-A8FC-C0A253ABAFC6}">
      <dgm:prSet/>
      <dgm:spPr/>
      <dgm:t>
        <a:bodyPr/>
        <a:lstStyle/>
        <a:p>
          <a:endParaRPr lang="zh-HK" altLang="en-US"/>
        </a:p>
      </dgm:t>
    </dgm:pt>
    <dgm:pt modelId="{96ED7083-894E-433E-840C-D2C45A0A45C1}" type="sibTrans" cxnId="{09741F11-A1F7-4E53-A8FC-C0A253ABAFC6}">
      <dgm:prSet/>
      <dgm:spPr/>
      <dgm:t>
        <a:bodyPr/>
        <a:lstStyle/>
        <a:p>
          <a:endParaRPr lang="zh-HK" altLang="en-US"/>
        </a:p>
      </dgm:t>
    </dgm:pt>
    <dgm:pt modelId="{6DCC071E-8C9C-4F81-9645-AE3A994195AE}">
      <dgm:prSet phldrT="[文字]"/>
      <dgm:spPr/>
      <dgm:t>
        <a:bodyPr/>
        <a:lstStyle/>
        <a:p>
          <a:r>
            <a:rPr lang="en-US" altLang="zh-HK" dirty="0" smtClean="0"/>
            <a:t>Procedural </a:t>
          </a:r>
          <a:endParaRPr lang="zh-HK" altLang="en-US" dirty="0"/>
        </a:p>
      </dgm:t>
    </dgm:pt>
    <dgm:pt modelId="{876A61FC-47D3-4277-8D32-3BE4B5A35BCF}" type="parTrans" cxnId="{2D947526-9A81-4ECC-9FE8-2C2B738A210F}">
      <dgm:prSet/>
      <dgm:spPr/>
      <dgm:t>
        <a:bodyPr/>
        <a:lstStyle/>
        <a:p>
          <a:endParaRPr lang="zh-HK" altLang="en-US"/>
        </a:p>
      </dgm:t>
    </dgm:pt>
    <dgm:pt modelId="{E479AA98-4077-4E32-BE8C-3D13EC715B6A}" type="sibTrans" cxnId="{2D947526-9A81-4ECC-9FE8-2C2B738A210F}">
      <dgm:prSet/>
      <dgm:spPr/>
      <dgm:t>
        <a:bodyPr/>
        <a:lstStyle/>
        <a:p>
          <a:endParaRPr lang="zh-HK" altLang="en-US"/>
        </a:p>
      </dgm:t>
    </dgm:pt>
    <dgm:pt modelId="{9948A89E-2A6C-4110-9D3F-DADD26E67AC0}">
      <dgm:prSet phldrT="[文字]"/>
      <dgm:spPr/>
      <dgm:t>
        <a:bodyPr/>
        <a:lstStyle/>
        <a:p>
          <a:r>
            <a:rPr lang="en-US" altLang="zh-HK" dirty="0" smtClean="0"/>
            <a:t>Conditional</a:t>
          </a:r>
          <a:endParaRPr lang="zh-HK" altLang="en-US" dirty="0"/>
        </a:p>
      </dgm:t>
    </dgm:pt>
    <dgm:pt modelId="{29E62378-D51E-4C8D-8A60-B5BB5FE7D6F2}" type="parTrans" cxnId="{A4A17D32-22F1-4911-840A-0DBDF7614DB2}">
      <dgm:prSet/>
      <dgm:spPr/>
      <dgm:t>
        <a:bodyPr/>
        <a:lstStyle/>
        <a:p>
          <a:endParaRPr lang="zh-HK" altLang="en-US"/>
        </a:p>
      </dgm:t>
    </dgm:pt>
    <dgm:pt modelId="{F2F23156-2CBA-4E49-A2B7-92F7B6544D44}" type="sibTrans" cxnId="{A4A17D32-22F1-4911-840A-0DBDF7614DB2}">
      <dgm:prSet/>
      <dgm:spPr/>
      <dgm:t>
        <a:bodyPr/>
        <a:lstStyle/>
        <a:p>
          <a:endParaRPr lang="zh-HK" altLang="en-US"/>
        </a:p>
      </dgm:t>
    </dgm:pt>
    <dgm:pt modelId="{AA7C1ED9-6621-4552-A80C-2354409767E8}" type="pres">
      <dgm:prSet presAssocID="{8F16B119-C8B1-4D1A-87AD-7F667A8BF242}" presName="hierChild1" presStyleCnt="0">
        <dgm:presLayoutVars>
          <dgm:orgChart val="1"/>
          <dgm:chPref val="1"/>
          <dgm:dir/>
          <dgm:animOne val="branch"/>
          <dgm:animLvl val="lvl"/>
          <dgm:resizeHandles/>
        </dgm:presLayoutVars>
      </dgm:prSet>
      <dgm:spPr/>
      <dgm:t>
        <a:bodyPr/>
        <a:lstStyle/>
        <a:p>
          <a:endParaRPr lang="zh-HK" altLang="en-US"/>
        </a:p>
      </dgm:t>
    </dgm:pt>
    <dgm:pt modelId="{198FF6F0-CEC8-4A13-8985-37FE26F879E1}" type="pres">
      <dgm:prSet presAssocID="{61379903-0C52-497D-A83F-08EB266ABF53}" presName="hierRoot1" presStyleCnt="0">
        <dgm:presLayoutVars>
          <dgm:hierBranch val="init"/>
        </dgm:presLayoutVars>
      </dgm:prSet>
      <dgm:spPr/>
    </dgm:pt>
    <dgm:pt modelId="{6CF09726-88E4-4955-AE0C-E886289648B9}" type="pres">
      <dgm:prSet presAssocID="{61379903-0C52-497D-A83F-08EB266ABF53}" presName="rootComposite1" presStyleCnt="0"/>
      <dgm:spPr/>
    </dgm:pt>
    <dgm:pt modelId="{BBBF1412-76A7-4723-A402-48023E581249}" type="pres">
      <dgm:prSet presAssocID="{61379903-0C52-497D-A83F-08EB266ABF53}" presName="rootText1" presStyleLbl="node0" presStyleIdx="0" presStyleCnt="1">
        <dgm:presLayoutVars>
          <dgm:chPref val="3"/>
        </dgm:presLayoutVars>
      </dgm:prSet>
      <dgm:spPr/>
      <dgm:t>
        <a:bodyPr/>
        <a:lstStyle/>
        <a:p>
          <a:endParaRPr lang="zh-HK" altLang="en-US"/>
        </a:p>
      </dgm:t>
    </dgm:pt>
    <dgm:pt modelId="{522F03E4-8CCC-4772-9E66-42F776A6F09C}" type="pres">
      <dgm:prSet presAssocID="{61379903-0C52-497D-A83F-08EB266ABF53}" presName="rootConnector1" presStyleLbl="node1" presStyleIdx="0" presStyleCnt="0"/>
      <dgm:spPr/>
      <dgm:t>
        <a:bodyPr/>
        <a:lstStyle/>
        <a:p>
          <a:endParaRPr lang="zh-HK" altLang="en-US"/>
        </a:p>
      </dgm:t>
    </dgm:pt>
    <dgm:pt modelId="{C1537D59-5859-43E2-926A-C6DCB8464F21}" type="pres">
      <dgm:prSet presAssocID="{61379903-0C52-497D-A83F-08EB266ABF53}" presName="hierChild2" presStyleCnt="0"/>
      <dgm:spPr/>
    </dgm:pt>
    <dgm:pt modelId="{B7C3939E-86C3-4B56-A88B-90B21EA6D9D0}" type="pres">
      <dgm:prSet presAssocID="{485601E8-B003-43C4-94F1-83E27339EF1D}" presName="Name37" presStyleLbl="parChTrans1D2" presStyleIdx="0" presStyleCnt="3"/>
      <dgm:spPr/>
      <dgm:t>
        <a:bodyPr/>
        <a:lstStyle/>
        <a:p>
          <a:endParaRPr lang="zh-HK" altLang="en-US"/>
        </a:p>
      </dgm:t>
    </dgm:pt>
    <dgm:pt modelId="{5FCDC681-1844-4662-A947-EFF6029F7E60}" type="pres">
      <dgm:prSet presAssocID="{A52C1F9D-11FA-4CDD-B56C-CD41DBEFB568}" presName="hierRoot2" presStyleCnt="0">
        <dgm:presLayoutVars>
          <dgm:hierBranch val="init"/>
        </dgm:presLayoutVars>
      </dgm:prSet>
      <dgm:spPr/>
    </dgm:pt>
    <dgm:pt modelId="{079D1D0C-05CC-4BBC-BD30-93E5E12D7B48}" type="pres">
      <dgm:prSet presAssocID="{A52C1F9D-11FA-4CDD-B56C-CD41DBEFB568}" presName="rootComposite" presStyleCnt="0"/>
      <dgm:spPr/>
    </dgm:pt>
    <dgm:pt modelId="{4EB53739-DB69-412A-851A-B2EF9CB7DED1}" type="pres">
      <dgm:prSet presAssocID="{A52C1F9D-11FA-4CDD-B56C-CD41DBEFB568}" presName="rootText" presStyleLbl="node2" presStyleIdx="0" presStyleCnt="3">
        <dgm:presLayoutVars>
          <dgm:chPref val="3"/>
        </dgm:presLayoutVars>
      </dgm:prSet>
      <dgm:spPr/>
      <dgm:t>
        <a:bodyPr/>
        <a:lstStyle/>
        <a:p>
          <a:endParaRPr lang="zh-HK" altLang="en-US"/>
        </a:p>
      </dgm:t>
    </dgm:pt>
    <dgm:pt modelId="{E19B23F4-CE76-4F18-B983-83A92C518684}" type="pres">
      <dgm:prSet presAssocID="{A52C1F9D-11FA-4CDD-B56C-CD41DBEFB568}" presName="rootConnector" presStyleLbl="node2" presStyleIdx="0" presStyleCnt="3"/>
      <dgm:spPr/>
      <dgm:t>
        <a:bodyPr/>
        <a:lstStyle/>
        <a:p>
          <a:endParaRPr lang="zh-HK" altLang="en-US"/>
        </a:p>
      </dgm:t>
    </dgm:pt>
    <dgm:pt modelId="{4D52CBC3-499B-4BB2-82BB-1FE3E2CB9554}" type="pres">
      <dgm:prSet presAssocID="{A52C1F9D-11FA-4CDD-B56C-CD41DBEFB568}" presName="hierChild4" presStyleCnt="0"/>
      <dgm:spPr/>
    </dgm:pt>
    <dgm:pt modelId="{23028C69-8E26-4A1F-B6F6-7DEDFFEFFC39}" type="pres">
      <dgm:prSet presAssocID="{A52C1F9D-11FA-4CDD-B56C-CD41DBEFB568}" presName="hierChild5" presStyleCnt="0"/>
      <dgm:spPr/>
    </dgm:pt>
    <dgm:pt modelId="{731320B5-8290-4556-9A14-3B772FF7BC52}" type="pres">
      <dgm:prSet presAssocID="{876A61FC-47D3-4277-8D32-3BE4B5A35BCF}" presName="Name37" presStyleLbl="parChTrans1D2" presStyleIdx="1" presStyleCnt="3"/>
      <dgm:spPr/>
      <dgm:t>
        <a:bodyPr/>
        <a:lstStyle/>
        <a:p>
          <a:endParaRPr lang="zh-HK" altLang="en-US"/>
        </a:p>
      </dgm:t>
    </dgm:pt>
    <dgm:pt modelId="{ACD2F189-6A2A-48F5-9D1A-7F0145B73738}" type="pres">
      <dgm:prSet presAssocID="{6DCC071E-8C9C-4F81-9645-AE3A994195AE}" presName="hierRoot2" presStyleCnt="0">
        <dgm:presLayoutVars>
          <dgm:hierBranch val="init"/>
        </dgm:presLayoutVars>
      </dgm:prSet>
      <dgm:spPr/>
    </dgm:pt>
    <dgm:pt modelId="{821BE5AE-6F82-4B5B-8635-934D127745B3}" type="pres">
      <dgm:prSet presAssocID="{6DCC071E-8C9C-4F81-9645-AE3A994195AE}" presName="rootComposite" presStyleCnt="0"/>
      <dgm:spPr/>
    </dgm:pt>
    <dgm:pt modelId="{8D9702B7-F649-41F6-91F3-F0B551B8B5E0}" type="pres">
      <dgm:prSet presAssocID="{6DCC071E-8C9C-4F81-9645-AE3A994195AE}" presName="rootText" presStyleLbl="node2" presStyleIdx="1" presStyleCnt="3">
        <dgm:presLayoutVars>
          <dgm:chPref val="3"/>
        </dgm:presLayoutVars>
      </dgm:prSet>
      <dgm:spPr/>
      <dgm:t>
        <a:bodyPr/>
        <a:lstStyle/>
        <a:p>
          <a:endParaRPr lang="zh-HK" altLang="en-US"/>
        </a:p>
      </dgm:t>
    </dgm:pt>
    <dgm:pt modelId="{1E30C451-91BD-48BF-AEB9-1FF030E153E0}" type="pres">
      <dgm:prSet presAssocID="{6DCC071E-8C9C-4F81-9645-AE3A994195AE}" presName="rootConnector" presStyleLbl="node2" presStyleIdx="1" presStyleCnt="3"/>
      <dgm:spPr/>
      <dgm:t>
        <a:bodyPr/>
        <a:lstStyle/>
        <a:p>
          <a:endParaRPr lang="zh-HK" altLang="en-US"/>
        </a:p>
      </dgm:t>
    </dgm:pt>
    <dgm:pt modelId="{C3D67972-7E13-464B-A266-A3A53331F621}" type="pres">
      <dgm:prSet presAssocID="{6DCC071E-8C9C-4F81-9645-AE3A994195AE}" presName="hierChild4" presStyleCnt="0"/>
      <dgm:spPr/>
    </dgm:pt>
    <dgm:pt modelId="{213DB834-512C-4412-8737-8688DE9B6C54}" type="pres">
      <dgm:prSet presAssocID="{6DCC071E-8C9C-4F81-9645-AE3A994195AE}" presName="hierChild5" presStyleCnt="0"/>
      <dgm:spPr/>
    </dgm:pt>
    <dgm:pt modelId="{1B40FBC5-7763-4383-8CA9-FBDC57C80307}" type="pres">
      <dgm:prSet presAssocID="{29E62378-D51E-4C8D-8A60-B5BB5FE7D6F2}" presName="Name37" presStyleLbl="parChTrans1D2" presStyleIdx="2" presStyleCnt="3"/>
      <dgm:spPr/>
      <dgm:t>
        <a:bodyPr/>
        <a:lstStyle/>
        <a:p>
          <a:endParaRPr lang="zh-HK" altLang="en-US"/>
        </a:p>
      </dgm:t>
    </dgm:pt>
    <dgm:pt modelId="{47B1D791-DFB3-4D35-8BA4-E3A3E585E192}" type="pres">
      <dgm:prSet presAssocID="{9948A89E-2A6C-4110-9D3F-DADD26E67AC0}" presName="hierRoot2" presStyleCnt="0">
        <dgm:presLayoutVars>
          <dgm:hierBranch val="init"/>
        </dgm:presLayoutVars>
      </dgm:prSet>
      <dgm:spPr/>
    </dgm:pt>
    <dgm:pt modelId="{23C8FF83-BDCA-44F3-B175-F82A8C2C7126}" type="pres">
      <dgm:prSet presAssocID="{9948A89E-2A6C-4110-9D3F-DADD26E67AC0}" presName="rootComposite" presStyleCnt="0"/>
      <dgm:spPr/>
    </dgm:pt>
    <dgm:pt modelId="{53ADD2EF-C75F-4529-8B1E-D3466767758D}" type="pres">
      <dgm:prSet presAssocID="{9948A89E-2A6C-4110-9D3F-DADD26E67AC0}" presName="rootText" presStyleLbl="node2" presStyleIdx="2" presStyleCnt="3">
        <dgm:presLayoutVars>
          <dgm:chPref val="3"/>
        </dgm:presLayoutVars>
      </dgm:prSet>
      <dgm:spPr/>
      <dgm:t>
        <a:bodyPr/>
        <a:lstStyle/>
        <a:p>
          <a:endParaRPr lang="zh-HK" altLang="en-US"/>
        </a:p>
      </dgm:t>
    </dgm:pt>
    <dgm:pt modelId="{A0A5F698-A41F-4D31-AC38-70B7D48C8D6C}" type="pres">
      <dgm:prSet presAssocID="{9948A89E-2A6C-4110-9D3F-DADD26E67AC0}" presName="rootConnector" presStyleLbl="node2" presStyleIdx="2" presStyleCnt="3"/>
      <dgm:spPr/>
      <dgm:t>
        <a:bodyPr/>
        <a:lstStyle/>
        <a:p>
          <a:endParaRPr lang="zh-HK" altLang="en-US"/>
        </a:p>
      </dgm:t>
    </dgm:pt>
    <dgm:pt modelId="{FE860913-877D-4E69-894C-29A0D8CF5630}" type="pres">
      <dgm:prSet presAssocID="{9948A89E-2A6C-4110-9D3F-DADD26E67AC0}" presName="hierChild4" presStyleCnt="0"/>
      <dgm:spPr/>
    </dgm:pt>
    <dgm:pt modelId="{FFB4903C-A896-4A32-913C-3B9435E87135}" type="pres">
      <dgm:prSet presAssocID="{9948A89E-2A6C-4110-9D3F-DADD26E67AC0}" presName="hierChild5" presStyleCnt="0"/>
      <dgm:spPr/>
    </dgm:pt>
    <dgm:pt modelId="{46B7B787-802E-49CB-8E7A-A9BA76C50B1A}" type="pres">
      <dgm:prSet presAssocID="{61379903-0C52-497D-A83F-08EB266ABF53}" presName="hierChild3" presStyleCnt="0"/>
      <dgm:spPr/>
    </dgm:pt>
  </dgm:ptLst>
  <dgm:cxnLst>
    <dgm:cxn modelId="{AA6C47BD-5F59-462C-B15D-8BBED080C372}" type="presOf" srcId="{A52C1F9D-11FA-4CDD-B56C-CD41DBEFB568}" destId="{4EB53739-DB69-412A-851A-B2EF9CB7DED1}" srcOrd="0" destOrd="0" presId="urn:microsoft.com/office/officeart/2005/8/layout/orgChart1"/>
    <dgm:cxn modelId="{DE65D878-EDC1-4193-9A5C-58C1233FCF82}" type="presOf" srcId="{485601E8-B003-43C4-94F1-83E27339EF1D}" destId="{B7C3939E-86C3-4B56-A88B-90B21EA6D9D0}" srcOrd="0" destOrd="0" presId="urn:microsoft.com/office/officeart/2005/8/layout/orgChart1"/>
    <dgm:cxn modelId="{A4A17D32-22F1-4911-840A-0DBDF7614DB2}" srcId="{61379903-0C52-497D-A83F-08EB266ABF53}" destId="{9948A89E-2A6C-4110-9D3F-DADD26E67AC0}" srcOrd="2" destOrd="0" parTransId="{29E62378-D51E-4C8D-8A60-B5BB5FE7D6F2}" sibTransId="{F2F23156-2CBA-4E49-A2B7-92F7B6544D44}"/>
    <dgm:cxn modelId="{8BA5B1F8-CF51-4CB4-A364-86003BE99674}" type="presOf" srcId="{9948A89E-2A6C-4110-9D3F-DADD26E67AC0}" destId="{53ADD2EF-C75F-4529-8B1E-D3466767758D}" srcOrd="0" destOrd="0" presId="urn:microsoft.com/office/officeart/2005/8/layout/orgChart1"/>
    <dgm:cxn modelId="{ACC364CE-01CE-4123-ADF6-CBCFFB248110}" type="presOf" srcId="{61379903-0C52-497D-A83F-08EB266ABF53}" destId="{522F03E4-8CCC-4772-9E66-42F776A6F09C}" srcOrd="1" destOrd="0" presId="urn:microsoft.com/office/officeart/2005/8/layout/orgChart1"/>
    <dgm:cxn modelId="{3933119D-2A29-41BE-A5A3-F238B28934F3}" srcId="{8F16B119-C8B1-4D1A-87AD-7F667A8BF242}" destId="{61379903-0C52-497D-A83F-08EB266ABF53}" srcOrd="0" destOrd="0" parTransId="{D0A9DD14-D869-44C9-A3CD-0D1B32467D77}" sibTransId="{0B0286F1-B5B1-438E-97E8-66A69D0C0D7E}"/>
    <dgm:cxn modelId="{09741F11-A1F7-4E53-A8FC-C0A253ABAFC6}" srcId="{61379903-0C52-497D-A83F-08EB266ABF53}" destId="{A52C1F9D-11FA-4CDD-B56C-CD41DBEFB568}" srcOrd="0" destOrd="0" parTransId="{485601E8-B003-43C4-94F1-83E27339EF1D}" sibTransId="{96ED7083-894E-433E-840C-D2C45A0A45C1}"/>
    <dgm:cxn modelId="{BC21DAED-865C-4447-9B95-5BDEC10D96A8}" type="presOf" srcId="{8F16B119-C8B1-4D1A-87AD-7F667A8BF242}" destId="{AA7C1ED9-6621-4552-A80C-2354409767E8}" srcOrd="0" destOrd="0" presId="urn:microsoft.com/office/officeart/2005/8/layout/orgChart1"/>
    <dgm:cxn modelId="{2D947526-9A81-4ECC-9FE8-2C2B738A210F}" srcId="{61379903-0C52-497D-A83F-08EB266ABF53}" destId="{6DCC071E-8C9C-4F81-9645-AE3A994195AE}" srcOrd="1" destOrd="0" parTransId="{876A61FC-47D3-4277-8D32-3BE4B5A35BCF}" sibTransId="{E479AA98-4077-4E32-BE8C-3D13EC715B6A}"/>
    <dgm:cxn modelId="{13A378F5-4BCF-41E1-BA93-1C2DB8FC9C74}" type="presOf" srcId="{6DCC071E-8C9C-4F81-9645-AE3A994195AE}" destId="{8D9702B7-F649-41F6-91F3-F0B551B8B5E0}" srcOrd="0" destOrd="0" presId="urn:microsoft.com/office/officeart/2005/8/layout/orgChart1"/>
    <dgm:cxn modelId="{52AD57FD-B9F4-4B2C-81AD-1D9A483E4B21}" type="presOf" srcId="{9948A89E-2A6C-4110-9D3F-DADD26E67AC0}" destId="{A0A5F698-A41F-4D31-AC38-70B7D48C8D6C}" srcOrd="1" destOrd="0" presId="urn:microsoft.com/office/officeart/2005/8/layout/orgChart1"/>
    <dgm:cxn modelId="{3BFCD3D6-2929-4A52-9958-CD048F561C86}" type="presOf" srcId="{876A61FC-47D3-4277-8D32-3BE4B5A35BCF}" destId="{731320B5-8290-4556-9A14-3B772FF7BC52}" srcOrd="0" destOrd="0" presId="urn:microsoft.com/office/officeart/2005/8/layout/orgChart1"/>
    <dgm:cxn modelId="{CC190FCC-2222-40D1-9A67-8DD608A1A0C5}" type="presOf" srcId="{61379903-0C52-497D-A83F-08EB266ABF53}" destId="{BBBF1412-76A7-4723-A402-48023E581249}" srcOrd="0" destOrd="0" presId="urn:microsoft.com/office/officeart/2005/8/layout/orgChart1"/>
    <dgm:cxn modelId="{D690BD1B-600A-455D-A5A8-506019E7A95C}" type="presOf" srcId="{6DCC071E-8C9C-4F81-9645-AE3A994195AE}" destId="{1E30C451-91BD-48BF-AEB9-1FF030E153E0}" srcOrd="1" destOrd="0" presId="urn:microsoft.com/office/officeart/2005/8/layout/orgChart1"/>
    <dgm:cxn modelId="{29FE9F15-2DCA-4F7E-8D27-DF5143EC1F19}" type="presOf" srcId="{29E62378-D51E-4C8D-8A60-B5BB5FE7D6F2}" destId="{1B40FBC5-7763-4383-8CA9-FBDC57C80307}" srcOrd="0" destOrd="0" presId="urn:microsoft.com/office/officeart/2005/8/layout/orgChart1"/>
    <dgm:cxn modelId="{907A37C3-B759-4659-BADC-7A657B0AE1B2}" type="presOf" srcId="{A52C1F9D-11FA-4CDD-B56C-CD41DBEFB568}" destId="{E19B23F4-CE76-4F18-B983-83A92C518684}" srcOrd="1" destOrd="0" presId="urn:microsoft.com/office/officeart/2005/8/layout/orgChart1"/>
    <dgm:cxn modelId="{CD643B69-36E6-4143-90C5-868216746C5B}" type="presParOf" srcId="{AA7C1ED9-6621-4552-A80C-2354409767E8}" destId="{198FF6F0-CEC8-4A13-8985-37FE26F879E1}" srcOrd="0" destOrd="0" presId="urn:microsoft.com/office/officeart/2005/8/layout/orgChart1"/>
    <dgm:cxn modelId="{DA1EA323-5791-48E1-B393-CFF08C6364DC}" type="presParOf" srcId="{198FF6F0-CEC8-4A13-8985-37FE26F879E1}" destId="{6CF09726-88E4-4955-AE0C-E886289648B9}" srcOrd="0" destOrd="0" presId="urn:microsoft.com/office/officeart/2005/8/layout/orgChart1"/>
    <dgm:cxn modelId="{5362C7A9-BFBD-46F1-958C-10EF303A463C}" type="presParOf" srcId="{6CF09726-88E4-4955-AE0C-E886289648B9}" destId="{BBBF1412-76A7-4723-A402-48023E581249}" srcOrd="0" destOrd="0" presId="urn:microsoft.com/office/officeart/2005/8/layout/orgChart1"/>
    <dgm:cxn modelId="{8A9BAD46-97B4-4AC3-A560-998150910031}" type="presParOf" srcId="{6CF09726-88E4-4955-AE0C-E886289648B9}" destId="{522F03E4-8CCC-4772-9E66-42F776A6F09C}" srcOrd="1" destOrd="0" presId="urn:microsoft.com/office/officeart/2005/8/layout/orgChart1"/>
    <dgm:cxn modelId="{2DA2F85F-A333-4893-97F4-68F820C20070}" type="presParOf" srcId="{198FF6F0-CEC8-4A13-8985-37FE26F879E1}" destId="{C1537D59-5859-43E2-926A-C6DCB8464F21}" srcOrd="1" destOrd="0" presId="urn:microsoft.com/office/officeart/2005/8/layout/orgChart1"/>
    <dgm:cxn modelId="{0ACB9D66-E8BB-4075-BAD6-F65020DBD5DD}" type="presParOf" srcId="{C1537D59-5859-43E2-926A-C6DCB8464F21}" destId="{B7C3939E-86C3-4B56-A88B-90B21EA6D9D0}" srcOrd="0" destOrd="0" presId="urn:microsoft.com/office/officeart/2005/8/layout/orgChart1"/>
    <dgm:cxn modelId="{007A0FC9-8CDE-473A-855B-9AB70F15A4BE}" type="presParOf" srcId="{C1537D59-5859-43E2-926A-C6DCB8464F21}" destId="{5FCDC681-1844-4662-A947-EFF6029F7E60}" srcOrd="1" destOrd="0" presId="urn:microsoft.com/office/officeart/2005/8/layout/orgChart1"/>
    <dgm:cxn modelId="{F6DA4D6F-84D0-404E-94F1-C86605544048}" type="presParOf" srcId="{5FCDC681-1844-4662-A947-EFF6029F7E60}" destId="{079D1D0C-05CC-4BBC-BD30-93E5E12D7B48}" srcOrd="0" destOrd="0" presId="urn:microsoft.com/office/officeart/2005/8/layout/orgChart1"/>
    <dgm:cxn modelId="{8FA651BA-3E58-4318-B160-0661D43B2AA9}" type="presParOf" srcId="{079D1D0C-05CC-4BBC-BD30-93E5E12D7B48}" destId="{4EB53739-DB69-412A-851A-B2EF9CB7DED1}" srcOrd="0" destOrd="0" presId="urn:microsoft.com/office/officeart/2005/8/layout/orgChart1"/>
    <dgm:cxn modelId="{D90F93E5-B6DA-4803-9282-EAFB42DEA6CD}" type="presParOf" srcId="{079D1D0C-05CC-4BBC-BD30-93E5E12D7B48}" destId="{E19B23F4-CE76-4F18-B983-83A92C518684}" srcOrd="1" destOrd="0" presId="urn:microsoft.com/office/officeart/2005/8/layout/orgChart1"/>
    <dgm:cxn modelId="{CF29D8F6-5AF2-4BC6-A814-A6CE19A9304A}" type="presParOf" srcId="{5FCDC681-1844-4662-A947-EFF6029F7E60}" destId="{4D52CBC3-499B-4BB2-82BB-1FE3E2CB9554}" srcOrd="1" destOrd="0" presId="urn:microsoft.com/office/officeart/2005/8/layout/orgChart1"/>
    <dgm:cxn modelId="{F72350D8-4B0B-4E28-8649-44E4D3852C11}" type="presParOf" srcId="{5FCDC681-1844-4662-A947-EFF6029F7E60}" destId="{23028C69-8E26-4A1F-B6F6-7DEDFFEFFC39}" srcOrd="2" destOrd="0" presId="urn:microsoft.com/office/officeart/2005/8/layout/orgChart1"/>
    <dgm:cxn modelId="{752E7E32-A30B-4B7C-BBBA-C053B6E65E8D}" type="presParOf" srcId="{C1537D59-5859-43E2-926A-C6DCB8464F21}" destId="{731320B5-8290-4556-9A14-3B772FF7BC52}" srcOrd="2" destOrd="0" presId="urn:microsoft.com/office/officeart/2005/8/layout/orgChart1"/>
    <dgm:cxn modelId="{C6A87B39-FD11-4F7D-A731-0ACDAE9092B5}" type="presParOf" srcId="{C1537D59-5859-43E2-926A-C6DCB8464F21}" destId="{ACD2F189-6A2A-48F5-9D1A-7F0145B73738}" srcOrd="3" destOrd="0" presId="urn:microsoft.com/office/officeart/2005/8/layout/orgChart1"/>
    <dgm:cxn modelId="{00FE63A9-8BD5-4643-9EF6-522D9F83A932}" type="presParOf" srcId="{ACD2F189-6A2A-48F5-9D1A-7F0145B73738}" destId="{821BE5AE-6F82-4B5B-8635-934D127745B3}" srcOrd="0" destOrd="0" presId="urn:microsoft.com/office/officeart/2005/8/layout/orgChart1"/>
    <dgm:cxn modelId="{DDA814C3-1BF7-47BE-9221-159410619305}" type="presParOf" srcId="{821BE5AE-6F82-4B5B-8635-934D127745B3}" destId="{8D9702B7-F649-41F6-91F3-F0B551B8B5E0}" srcOrd="0" destOrd="0" presId="urn:microsoft.com/office/officeart/2005/8/layout/orgChart1"/>
    <dgm:cxn modelId="{8DB86CDE-5C73-402E-807D-8570B249E78D}" type="presParOf" srcId="{821BE5AE-6F82-4B5B-8635-934D127745B3}" destId="{1E30C451-91BD-48BF-AEB9-1FF030E153E0}" srcOrd="1" destOrd="0" presId="urn:microsoft.com/office/officeart/2005/8/layout/orgChart1"/>
    <dgm:cxn modelId="{A84E7FCD-924F-435E-A426-C969ECAD878E}" type="presParOf" srcId="{ACD2F189-6A2A-48F5-9D1A-7F0145B73738}" destId="{C3D67972-7E13-464B-A266-A3A53331F621}" srcOrd="1" destOrd="0" presId="urn:microsoft.com/office/officeart/2005/8/layout/orgChart1"/>
    <dgm:cxn modelId="{7EEDCB01-C05D-4ADA-83A8-04AFDD01E935}" type="presParOf" srcId="{ACD2F189-6A2A-48F5-9D1A-7F0145B73738}" destId="{213DB834-512C-4412-8737-8688DE9B6C54}" srcOrd="2" destOrd="0" presId="urn:microsoft.com/office/officeart/2005/8/layout/orgChart1"/>
    <dgm:cxn modelId="{4A88AAA3-3F79-402A-A9F6-DC1A9A743A81}" type="presParOf" srcId="{C1537D59-5859-43E2-926A-C6DCB8464F21}" destId="{1B40FBC5-7763-4383-8CA9-FBDC57C80307}" srcOrd="4" destOrd="0" presId="urn:microsoft.com/office/officeart/2005/8/layout/orgChart1"/>
    <dgm:cxn modelId="{18554934-D1EE-492C-B6F2-1AFE4F15C556}" type="presParOf" srcId="{C1537D59-5859-43E2-926A-C6DCB8464F21}" destId="{47B1D791-DFB3-4D35-8BA4-E3A3E585E192}" srcOrd="5" destOrd="0" presId="urn:microsoft.com/office/officeart/2005/8/layout/orgChart1"/>
    <dgm:cxn modelId="{7E810E16-B08A-4586-A3E5-841890BCA096}" type="presParOf" srcId="{47B1D791-DFB3-4D35-8BA4-E3A3E585E192}" destId="{23C8FF83-BDCA-44F3-B175-F82A8C2C7126}" srcOrd="0" destOrd="0" presId="urn:microsoft.com/office/officeart/2005/8/layout/orgChart1"/>
    <dgm:cxn modelId="{AEA0F2DC-949D-4187-B344-F3CC5A8FEDD0}" type="presParOf" srcId="{23C8FF83-BDCA-44F3-B175-F82A8C2C7126}" destId="{53ADD2EF-C75F-4529-8B1E-D3466767758D}" srcOrd="0" destOrd="0" presId="urn:microsoft.com/office/officeart/2005/8/layout/orgChart1"/>
    <dgm:cxn modelId="{6DF355F1-BD28-45DF-ACD9-98BA16E09EF7}" type="presParOf" srcId="{23C8FF83-BDCA-44F3-B175-F82A8C2C7126}" destId="{A0A5F698-A41F-4D31-AC38-70B7D48C8D6C}" srcOrd="1" destOrd="0" presId="urn:microsoft.com/office/officeart/2005/8/layout/orgChart1"/>
    <dgm:cxn modelId="{DE545278-2709-4658-B08E-08272FB39A9C}" type="presParOf" srcId="{47B1D791-DFB3-4D35-8BA4-E3A3E585E192}" destId="{FE860913-877D-4E69-894C-29A0D8CF5630}" srcOrd="1" destOrd="0" presId="urn:microsoft.com/office/officeart/2005/8/layout/orgChart1"/>
    <dgm:cxn modelId="{B14A7041-4428-4295-8EA3-75AEF01DCC13}" type="presParOf" srcId="{47B1D791-DFB3-4D35-8BA4-E3A3E585E192}" destId="{FFB4903C-A896-4A32-913C-3B9435E87135}" srcOrd="2" destOrd="0" presId="urn:microsoft.com/office/officeart/2005/8/layout/orgChart1"/>
    <dgm:cxn modelId="{8FFC701C-04C5-43A8-97E9-58FC96CA0F03}" type="presParOf" srcId="{198FF6F0-CEC8-4A13-8985-37FE26F879E1}" destId="{46B7B787-802E-49CB-8E7A-A9BA76C50B1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F16B119-C8B1-4D1A-87AD-7F667A8BF242}"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HK" altLang="en-US"/>
        </a:p>
      </dgm:t>
    </dgm:pt>
    <dgm:pt modelId="{61379903-0C52-497D-A83F-08EB266ABF53}">
      <dgm:prSet phldrT="[文字]"/>
      <dgm:spPr/>
      <dgm:t>
        <a:bodyPr/>
        <a:lstStyle/>
        <a:p>
          <a:r>
            <a:rPr lang="en-US" altLang="zh-HK" dirty="0" smtClean="0"/>
            <a:t>Metacognitive Skills</a:t>
          </a:r>
          <a:endParaRPr lang="zh-HK" altLang="en-US" dirty="0"/>
        </a:p>
      </dgm:t>
    </dgm:pt>
    <dgm:pt modelId="{D0A9DD14-D869-44C9-A3CD-0D1B32467D77}" type="parTrans" cxnId="{3933119D-2A29-41BE-A5A3-F238B28934F3}">
      <dgm:prSet/>
      <dgm:spPr/>
      <dgm:t>
        <a:bodyPr/>
        <a:lstStyle/>
        <a:p>
          <a:endParaRPr lang="zh-HK" altLang="en-US"/>
        </a:p>
      </dgm:t>
    </dgm:pt>
    <dgm:pt modelId="{0B0286F1-B5B1-438E-97E8-66A69D0C0D7E}" type="sibTrans" cxnId="{3933119D-2A29-41BE-A5A3-F238B28934F3}">
      <dgm:prSet/>
      <dgm:spPr/>
      <dgm:t>
        <a:bodyPr/>
        <a:lstStyle/>
        <a:p>
          <a:endParaRPr lang="zh-HK" altLang="en-US"/>
        </a:p>
      </dgm:t>
    </dgm:pt>
    <dgm:pt modelId="{A52C1F9D-11FA-4CDD-B56C-CD41DBEFB568}">
      <dgm:prSet phldrT="[文字]"/>
      <dgm:spPr/>
      <dgm:t>
        <a:bodyPr/>
        <a:lstStyle/>
        <a:p>
          <a:r>
            <a:rPr lang="en-US" altLang="zh-HK" dirty="0" smtClean="0"/>
            <a:t>Prediction </a:t>
          </a:r>
          <a:endParaRPr lang="zh-HK" altLang="en-US" dirty="0"/>
        </a:p>
      </dgm:t>
    </dgm:pt>
    <dgm:pt modelId="{485601E8-B003-43C4-94F1-83E27339EF1D}" type="parTrans" cxnId="{09741F11-A1F7-4E53-A8FC-C0A253ABAFC6}">
      <dgm:prSet/>
      <dgm:spPr/>
      <dgm:t>
        <a:bodyPr/>
        <a:lstStyle/>
        <a:p>
          <a:endParaRPr lang="zh-HK" altLang="en-US"/>
        </a:p>
      </dgm:t>
    </dgm:pt>
    <dgm:pt modelId="{96ED7083-894E-433E-840C-D2C45A0A45C1}" type="sibTrans" cxnId="{09741F11-A1F7-4E53-A8FC-C0A253ABAFC6}">
      <dgm:prSet/>
      <dgm:spPr/>
      <dgm:t>
        <a:bodyPr/>
        <a:lstStyle/>
        <a:p>
          <a:endParaRPr lang="zh-HK" altLang="en-US"/>
        </a:p>
      </dgm:t>
    </dgm:pt>
    <dgm:pt modelId="{6DCC071E-8C9C-4F81-9645-AE3A994195AE}">
      <dgm:prSet phldrT="[文字]"/>
      <dgm:spPr/>
      <dgm:t>
        <a:bodyPr/>
        <a:lstStyle/>
        <a:p>
          <a:r>
            <a:rPr lang="en-US" altLang="zh-HK" dirty="0" smtClean="0"/>
            <a:t>Planning</a:t>
          </a:r>
          <a:endParaRPr lang="zh-HK" altLang="en-US" dirty="0"/>
        </a:p>
      </dgm:t>
    </dgm:pt>
    <dgm:pt modelId="{876A61FC-47D3-4277-8D32-3BE4B5A35BCF}" type="parTrans" cxnId="{2D947526-9A81-4ECC-9FE8-2C2B738A210F}">
      <dgm:prSet/>
      <dgm:spPr/>
      <dgm:t>
        <a:bodyPr/>
        <a:lstStyle/>
        <a:p>
          <a:endParaRPr lang="zh-HK" altLang="en-US"/>
        </a:p>
      </dgm:t>
    </dgm:pt>
    <dgm:pt modelId="{E479AA98-4077-4E32-BE8C-3D13EC715B6A}" type="sibTrans" cxnId="{2D947526-9A81-4ECC-9FE8-2C2B738A210F}">
      <dgm:prSet/>
      <dgm:spPr/>
      <dgm:t>
        <a:bodyPr/>
        <a:lstStyle/>
        <a:p>
          <a:endParaRPr lang="zh-HK" altLang="en-US"/>
        </a:p>
      </dgm:t>
    </dgm:pt>
    <dgm:pt modelId="{9948A89E-2A6C-4110-9D3F-DADD26E67AC0}">
      <dgm:prSet phldrT="[文字]"/>
      <dgm:spPr/>
      <dgm:t>
        <a:bodyPr/>
        <a:lstStyle/>
        <a:p>
          <a:r>
            <a:rPr lang="en-US" altLang="zh-HK" dirty="0" smtClean="0"/>
            <a:t>Monitoring</a:t>
          </a:r>
          <a:endParaRPr lang="zh-HK" altLang="en-US" dirty="0"/>
        </a:p>
      </dgm:t>
    </dgm:pt>
    <dgm:pt modelId="{29E62378-D51E-4C8D-8A60-B5BB5FE7D6F2}" type="parTrans" cxnId="{A4A17D32-22F1-4911-840A-0DBDF7614DB2}">
      <dgm:prSet/>
      <dgm:spPr/>
      <dgm:t>
        <a:bodyPr/>
        <a:lstStyle/>
        <a:p>
          <a:endParaRPr lang="zh-HK" altLang="en-US"/>
        </a:p>
      </dgm:t>
    </dgm:pt>
    <dgm:pt modelId="{F2F23156-2CBA-4E49-A2B7-92F7B6544D44}" type="sibTrans" cxnId="{A4A17D32-22F1-4911-840A-0DBDF7614DB2}">
      <dgm:prSet/>
      <dgm:spPr/>
      <dgm:t>
        <a:bodyPr/>
        <a:lstStyle/>
        <a:p>
          <a:endParaRPr lang="zh-HK" altLang="en-US"/>
        </a:p>
      </dgm:t>
    </dgm:pt>
    <dgm:pt modelId="{D802E951-206F-48B2-B85C-976364D1850B}">
      <dgm:prSet phldrT="[文字]"/>
      <dgm:spPr/>
      <dgm:t>
        <a:bodyPr/>
        <a:lstStyle/>
        <a:p>
          <a:r>
            <a:rPr lang="en-US" altLang="zh-HK" dirty="0" smtClean="0"/>
            <a:t>Evaluation</a:t>
          </a:r>
          <a:endParaRPr lang="zh-HK" altLang="en-US" dirty="0"/>
        </a:p>
      </dgm:t>
    </dgm:pt>
    <dgm:pt modelId="{980F2843-079B-4EA9-AB36-8494BD5D8C67}" type="parTrans" cxnId="{ED836E47-7697-4AB1-9D7C-59A50A845F66}">
      <dgm:prSet/>
      <dgm:spPr/>
      <dgm:t>
        <a:bodyPr/>
        <a:lstStyle/>
        <a:p>
          <a:endParaRPr lang="zh-HK" altLang="en-US"/>
        </a:p>
      </dgm:t>
    </dgm:pt>
    <dgm:pt modelId="{B775A602-14CA-49D4-A897-50C8AADA8531}" type="sibTrans" cxnId="{ED836E47-7697-4AB1-9D7C-59A50A845F66}">
      <dgm:prSet/>
      <dgm:spPr/>
      <dgm:t>
        <a:bodyPr/>
        <a:lstStyle/>
        <a:p>
          <a:endParaRPr lang="zh-HK" altLang="en-US"/>
        </a:p>
      </dgm:t>
    </dgm:pt>
    <dgm:pt modelId="{AA7C1ED9-6621-4552-A80C-2354409767E8}" type="pres">
      <dgm:prSet presAssocID="{8F16B119-C8B1-4D1A-87AD-7F667A8BF242}" presName="hierChild1" presStyleCnt="0">
        <dgm:presLayoutVars>
          <dgm:orgChart val="1"/>
          <dgm:chPref val="1"/>
          <dgm:dir/>
          <dgm:animOne val="branch"/>
          <dgm:animLvl val="lvl"/>
          <dgm:resizeHandles/>
        </dgm:presLayoutVars>
      </dgm:prSet>
      <dgm:spPr/>
      <dgm:t>
        <a:bodyPr/>
        <a:lstStyle/>
        <a:p>
          <a:endParaRPr lang="zh-HK" altLang="en-US"/>
        </a:p>
      </dgm:t>
    </dgm:pt>
    <dgm:pt modelId="{198FF6F0-CEC8-4A13-8985-37FE26F879E1}" type="pres">
      <dgm:prSet presAssocID="{61379903-0C52-497D-A83F-08EB266ABF53}" presName="hierRoot1" presStyleCnt="0">
        <dgm:presLayoutVars>
          <dgm:hierBranch val="init"/>
        </dgm:presLayoutVars>
      </dgm:prSet>
      <dgm:spPr/>
    </dgm:pt>
    <dgm:pt modelId="{6CF09726-88E4-4955-AE0C-E886289648B9}" type="pres">
      <dgm:prSet presAssocID="{61379903-0C52-497D-A83F-08EB266ABF53}" presName="rootComposite1" presStyleCnt="0"/>
      <dgm:spPr/>
    </dgm:pt>
    <dgm:pt modelId="{BBBF1412-76A7-4723-A402-48023E581249}" type="pres">
      <dgm:prSet presAssocID="{61379903-0C52-497D-A83F-08EB266ABF53}" presName="rootText1" presStyleLbl="node0" presStyleIdx="0" presStyleCnt="1">
        <dgm:presLayoutVars>
          <dgm:chPref val="3"/>
        </dgm:presLayoutVars>
      </dgm:prSet>
      <dgm:spPr/>
      <dgm:t>
        <a:bodyPr/>
        <a:lstStyle/>
        <a:p>
          <a:endParaRPr lang="zh-HK" altLang="en-US"/>
        </a:p>
      </dgm:t>
    </dgm:pt>
    <dgm:pt modelId="{522F03E4-8CCC-4772-9E66-42F776A6F09C}" type="pres">
      <dgm:prSet presAssocID="{61379903-0C52-497D-A83F-08EB266ABF53}" presName="rootConnector1" presStyleLbl="node1" presStyleIdx="0" presStyleCnt="0"/>
      <dgm:spPr/>
      <dgm:t>
        <a:bodyPr/>
        <a:lstStyle/>
        <a:p>
          <a:endParaRPr lang="zh-HK" altLang="en-US"/>
        </a:p>
      </dgm:t>
    </dgm:pt>
    <dgm:pt modelId="{C1537D59-5859-43E2-926A-C6DCB8464F21}" type="pres">
      <dgm:prSet presAssocID="{61379903-0C52-497D-A83F-08EB266ABF53}" presName="hierChild2" presStyleCnt="0"/>
      <dgm:spPr/>
    </dgm:pt>
    <dgm:pt modelId="{B7C3939E-86C3-4B56-A88B-90B21EA6D9D0}" type="pres">
      <dgm:prSet presAssocID="{485601E8-B003-43C4-94F1-83E27339EF1D}" presName="Name37" presStyleLbl="parChTrans1D2" presStyleIdx="0" presStyleCnt="4"/>
      <dgm:spPr/>
      <dgm:t>
        <a:bodyPr/>
        <a:lstStyle/>
        <a:p>
          <a:endParaRPr lang="zh-HK" altLang="en-US"/>
        </a:p>
      </dgm:t>
    </dgm:pt>
    <dgm:pt modelId="{5FCDC681-1844-4662-A947-EFF6029F7E60}" type="pres">
      <dgm:prSet presAssocID="{A52C1F9D-11FA-4CDD-B56C-CD41DBEFB568}" presName="hierRoot2" presStyleCnt="0">
        <dgm:presLayoutVars>
          <dgm:hierBranch val="init"/>
        </dgm:presLayoutVars>
      </dgm:prSet>
      <dgm:spPr/>
    </dgm:pt>
    <dgm:pt modelId="{079D1D0C-05CC-4BBC-BD30-93E5E12D7B48}" type="pres">
      <dgm:prSet presAssocID="{A52C1F9D-11FA-4CDD-B56C-CD41DBEFB568}" presName="rootComposite" presStyleCnt="0"/>
      <dgm:spPr/>
    </dgm:pt>
    <dgm:pt modelId="{4EB53739-DB69-412A-851A-B2EF9CB7DED1}" type="pres">
      <dgm:prSet presAssocID="{A52C1F9D-11FA-4CDD-B56C-CD41DBEFB568}" presName="rootText" presStyleLbl="node2" presStyleIdx="0" presStyleCnt="4">
        <dgm:presLayoutVars>
          <dgm:chPref val="3"/>
        </dgm:presLayoutVars>
      </dgm:prSet>
      <dgm:spPr/>
      <dgm:t>
        <a:bodyPr/>
        <a:lstStyle/>
        <a:p>
          <a:endParaRPr lang="zh-HK" altLang="en-US"/>
        </a:p>
      </dgm:t>
    </dgm:pt>
    <dgm:pt modelId="{E19B23F4-CE76-4F18-B983-83A92C518684}" type="pres">
      <dgm:prSet presAssocID="{A52C1F9D-11FA-4CDD-B56C-CD41DBEFB568}" presName="rootConnector" presStyleLbl="node2" presStyleIdx="0" presStyleCnt="4"/>
      <dgm:spPr/>
      <dgm:t>
        <a:bodyPr/>
        <a:lstStyle/>
        <a:p>
          <a:endParaRPr lang="zh-HK" altLang="en-US"/>
        </a:p>
      </dgm:t>
    </dgm:pt>
    <dgm:pt modelId="{4D52CBC3-499B-4BB2-82BB-1FE3E2CB9554}" type="pres">
      <dgm:prSet presAssocID="{A52C1F9D-11FA-4CDD-B56C-CD41DBEFB568}" presName="hierChild4" presStyleCnt="0"/>
      <dgm:spPr/>
    </dgm:pt>
    <dgm:pt modelId="{23028C69-8E26-4A1F-B6F6-7DEDFFEFFC39}" type="pres">
      <dgm:prSet presAssocID="{A52C1F9D-11FA-4CDD-B56C-CD41DBEFB568}" presName="hierChild5" presStyleCnt="0"/>
      <dgm:spPr/>
    </dgm:pt>
    <dgm:pt modelId="{731320B5-8290-4556-9A14-3B772FF7BC52}" type="pres">
      <dgm:prSet presAssocID="{876A61FC-47D3-4277-8D32-3BE4B5A35BCF}" presName="Name37" presStyleLbl="parChTrans1D2" presStyleIdx="1" presStyleCnt="4"/>
      <dgm:spPr/>
      <dgm:t>
        <a:bodyPr/>
        <a:lstStyle/>
        <a:p>
          <a:endParaRPr lang="zh-HK" altLang="en-US"/>
        </a:p>
      </dgm:t>
    </dgm:pt>
    <dgm:pt modelId="{ACD2F189-6A2A-48F5-9D1A-7F0145B73738}" type="pres">
      <dgm:prSet presAssocID="{6DCC071E-8C9C-4F81-9645-AE3A994195AE}" presName="hierRoot2" presStyleCnt="0">
        <dgm:presLayoutVars>
          <dgm:hierBranch val="init"/>
        </dgm:presLayoutVars>
      </dgm:prSet>
      <dgm:spPr/>
    </dgm:pt>
    <dgm:pt modelId="{821BE5AE-6F82-4B5B-8635-934D127745B3}" type="pres">
      <dgm:prSet presAssocID="{6DCC071E-8C9C-4F81-9645-AE3A994195AE}" presName="rootComposite" presStyleCnt="0"/>
      <dgm:spPr/>
    </dgm:pt>
    <dgm:pt modelId="{8D9702B7-F649-41F6-91F3-F0B551B8B5E0}" type="pres">
      <dgm:prSet presAssocID="{6DCC071E-8C9C-4F81-9645-AE3A994195AE}" presName="rootText" presStyleLbl="node2" presStyleIdx="1" presStyleCnt="4">
        <dgm:presLayoutVars>
          <dgm:chPref val="3"/>
        </dgm:presLayoutVars>
      </dgm:prSet>
      <dgm:spPr/>
      <dgm:t>
        <a:bodyPr/>
        <a:lstStyle/>
        <a:p>
          <a:endParaRPr lang="zh-HK" altLang="en-US"/>
        </a:p>
      </dgm:t>
    </dgm:pt>
    <dgm:pt modelId="{1E30C451-91BD-48BF-AEB9-1FF030E153E0}" type="pres">
      <dgm:prSet presAssocID="{6DCC071E-8C9C-4F81-9645-AE3A994195AE}" presName="rootConnector" presStyleLbl="node2" presStyleIdx="1" presStyleCnt="4"/>
      <dgm:spPr/>
      <dgm:t>
        <a:bodyPr/>
        <a:lstStyle/>
        <a:p>
          <a:endParaRPr lang="zh-HK" altLang="en-US"/>
        </a:p>
      </dgm:t>
    </dgm:pt>
    <dgm:pt modelId="{C3D67972-7E13-464B-A266-A3A53331F621}" type="pres">
      <dgm:prSet presAssocID="{6DCC071E-8C9C-4F81-9645-AE3A994195AE}" presName="hierChild4" presStyleCnt="0"/>
      <dgm:spPr/>
    </dgm:pt>
    <dgm:pt modelId="{213DB834-512C-4412-8737-8688DE9B6C54}" type="pres">
      <dgm:prSet presAssocID="{6DCC071E-8C9C-4F81-9645-AE3A994195AE}" presName="hierChild5" presStyleCnt="0"/>
      <dgm:spPr/>
    </dgm:pt>
    <dgm:pt modelId="{1B40FBC5-7763-4383-8CA9-FBDC57C80307}" type="pres">
      <dgm:prSet presAssocID="{29E62378-D51E-4C8D-8A60-B5BB5FE7D6F2}" presName="Name37" presStyleLbl="parChTrans1D2" presStyleIdx="2" presStyleCnt="4"/>
      <dgm:spPr/>
      <dgm:t>
        <a:bodyPr/>
        <a:lstStyle/>
        <a:p>
          <a:endParaRPr lang="zh-HK" altLang="en-US"/>
        </a:p>
      </dgm:t>
    </dgm:pt>
    <dgm:pt modelId="{47B1D791-DFB3-4D35-8BA4-E3A3E585E192}" type="pres">
      <dgm:prSet presAssocID="{9948A89E-2A6C-4110-9D3F-DADD26E67AC0}" presName="hierRoot2" presStyleCnt="0">
        <dgm:presLayoutVars>
          <dgm:hierBranch val="init"/>
        </dgm:presLayoutVars>
      </dgm:prSet>
      <dgm:spPr/>
    </dgm:pt>
    <dgm:pt modelId="{23C8FF83-BDCA-44F3-B175-F82A8C2C7126}" type="pres">
      <dgm:prSet presAssocID="{9948A89E-2A6C-4110-9D3F-DADD26E67AC0}" presName="rootComposite" presStyleCnt="0"/>
      <dgm:spPr/>
    </dgm:pt>
    <dgm:pt modelId="{53ADD2EF-C75F-4529-8B1E-D3466767758D}" type="pres">
      <dgm:prSet presAssocID="{9948A89E-2A6C-4110-9D3F-DADD26E67AC0}" presName="rootText" presStyleLbl="node2" presStyleIdx="2" presStyleCnt="4">
        <dgm:presLayoutVars>
          <dgm:chPref val="3"/>
        </dgm:presLayoutVars>
      </dgm:prSet>
      <dgm:spPr/>
      <dgm:t>
        <a:bodyPr/>
        <a:lstStyle/>
        <a:p>
          <a:endParaRPr lang="zh-HK" altLang="en-US"/>
        </a:p>
      </dgm:t>
    </dgm:pt>
    <dgm:pt modelId="{A0A5F698-A41F-4D31-AC38-70B7D48C8D6C}" type="pres">
      <dgm:prSet presAssocID="{9948A89E-2A6C-4110-9D3F-DADD26E67AC0}" presName="rootConnector" presStyleLbl="node2" presStyleIdx="2" presStyleCnt="4"/>
      <dgm:spPr/>
      <dgm:t>
        <a:bodyPr/>
        <a:lstStyle/>
        <a:p>
          <a:endParaRPr lang="zh-HK" altLang="en-US"/>
        </a:p>
      </dgm:t>
    </dgm:pt>
    <dgm:pt modelId="{FE860913-877D-4E69-894C-29A0D8CF5630}" type="pres">
      <dgm:prSet presAssocID="{9948A89E-2A6C-4110-9D3F-DADD26E67AC0}" presName="hierChild4" presStyleCnt="0"/>
      <dgm:spPr/>
    </dgm:pt>
    <dgm:pt modelId="{FFB4903C-A896-4A32-913C-3B9435E87135}" type="pres">
      <dgm:prSet presAssocID="{9948A89E-2A6C-4110-9D3F-DADD26E67AC0}" presName="hierChild5" presStyleCnt="0"/>
      <dgm:spPr/>
    </dgm:pt>
    <dgm:pt modelId="{AFAD4D7E-9FB9-479A-8E55-A4B6C955690B}" type="pres">
      <dgm:prSet presAssocID="{980F2843-079B-4EA9-AB36-8494BD5D8C67}" presName="Name37" presStyleLbl="parChTrans1D2" presStyleIdx="3" presStyleCnt="4"/>
      <dgm:spPr/>
      <dgm:t>
        <a:bodyPr/>
        <a:lstStyle/>
        <a:p>
          <a:endParaRPr lang="zh-HK" altLang="en-US"/>
        </a:p>
      </dgm:t>
    </dgm:pt>
    <dgm:pt modelId="{0279343E-6352-4664-A851-F4B4DAF29BEB}" type="pres">
      <dgm:prSet presAssocID="{D802E951-206F-48B2-B85C-976364D1850B}" presName="hierRoot2" presStyleCnt="0">
        <dgm:presLayoutVars>
          <dgm:hierBranch val="init"/>
        </dgm:presLayoutVars>
      </dgm:prSet>
      <dgm:spPr/>
    </dgm:pt>
    <dgm:pt modelId="{FB3A33BA-4A84-4DC3-BDEF-F34DE8020042}" type="pres">
      <dgm:prSet presAssocID="{D802E951-206F-48B2-B85C-976364D1850B}" presName="rootComposite" presStyleCnt="0"/>
      <dgm:spPr/>
    </dgm:pt>
    <dgm:pt modelId="{82FF3E80-3A0F-4C02-9416-EC32CBB0037B}" type="pres">
      <dgm:prSet presAssocID="{D802E951-206F-48B2-B85C-976364D1850B}" presName="rootText" presStyleLbl="node2" presStyleIdx="3" presStyleCnt="4">
        <dgm:presLayoutVars>
          <dgm:chPref val="3"/>
        </dgm:presLayoutVars>
      </dgm:prSet>
      <dgm:spPr/>
      <dgm:t>
        <a:bodyPr/>
        <a:lstStyle/>
        <a:p>
          <a:endParaRPr lang="zh-HK" altLang="en-US"/>
        </a:p>
      </dgm:t>
    </dgm:pt>
    <dgm:pt modelId="{388AF95E-38B5-47B0-B64D-A545C627A64A}" type="pres">
      <dgm:prSet presAssocID="{D802E951-206F-48B2-B85C-976364D1850B}" presName="rootConnector" presStyleLbl="node2" presStyleIdx="3" presStyleCnt="4"/>
      <dgm:spPr/>
      <dgm:t>
        <a:bodyPr/>
        <a:lstStyle/>
        <a:p>
          <a:endParaRPr lang="zh-HK" altLang="en-US"/>
        </a:p>
      </dgm:t>
    </dgm:pt>
    <dgm:pt modelId="{7FA9E827-0DB3-4E61-B846-B648696CFFE5}" type="pres">
      <dgm:prSet presAssocID="{D802E951-206F-48B2-B85C-976364D1850B}" presName="hierChild4" presStyleCnt="0"/>
      <dgm:spPr/>
    </dgm:pt>
    <dgm:pt modelId="{2FD7959F-45F6-41E8-AFFD-ED59407C6111}" type="pres">
      <dgm:prSet presAssocID="{D802E951-206F-48B2-B85C-976364D1850B}" presName="hierChild5" presStyleCnt="0"/>
      <dgm:spPr/>
    </dgm:pt>
    <dgm:pt modelId="{46B7B787-802E-49CB-8E7A-A9BA76C50B1A}" type="pres">
      <dgm:prSet presAssocID="{61379903-0C52-497D-A83F-08EB266ABF53}" presName="hierChild3" presStyleCnt="0"/>
      <dgm:spPr/>
    </dgm:pt>
  </dgm:ptLst>
  <dgm:cxnLst>
    <dgm:cxn modelId="{3933119D-2A29-41BE-A5A3-F238B28934F3}" srcId="{8F16B119-C8B1-4D1A-87AD-7F667A8BF242}" destId="{61379903-0C52-497D-A83F-08EB266ABF53}" srcOrd="0" destOrd="0" parTransId="{D0A9DD14-D869-44C9-A3CD-0D1B32467D77}" sibTransId="{0B0286F1-B5B1-438E-97E8-66A69D0C0D7E}"/>
    <dgm:cxn modelId="{667AFC54-39D2-4653-9546-A43E3030A93F}" type="presOf" srcId="{6DCC071E-8C9C-4F81-9645-AE3A994195AE}" destId="{1E30C451-91BD-48BF-AEB9-1FF030E153E0}" srcOrd="1" destOrd="0" presId="urn:microsoft.com/office/officeart/2005/8/layout/orgChart1"/>
    <dgm:cxn modelId="{6F149350-E77C-4910-A8F7-ED359213FA99}" type="presOf" srcId="{29E62378-D51E-4C8D-8A60-B5BB5FE7D6F2}" destId="{1B40FBC5-7763-4383-8CA9-FBDC57C80307}" srcOrd="0" destOrd="0" presId="urn:microsoft.com/office/officeart/2005/8/layout/orgChart1"/>
    <dgm:cxn modelId="{87BDF83A-1B30-4CF0-8DD6-D0A7A2396D12}" type="presOf" srcId="{A52C1F9D-11FA-4CDD-B56C-CD41DBEFB568}" destId="{4EB53739-DB69-412A-851A-B2EF9CB7DED1}" srcOrd="0" destOrd="0" presId="urn:microsoft.com/office/officeart/2005/8/layout/orgChart1"/>
    <dgm:cxn modelId="{09741F11-A1F7-4E53-A8FC-C0A253ABAFC6}" srcId="{61379903-0C52-497D-A83F-08EB266ABF53}" destId="{A52C1F9D-11FA-4CDD-B56C-CD41DBEFB568}" srcOrd="0" destOrd="0" parTransId="{485601E8-B003-43C4-94F1-83E27339EF1D}" sibTransId="{96ED7083-894E-433E-840C-D2C45A0A45C1}"/>
    <dgm:cxn modelId="{A4F2AE2A-0724-4C5D-AE46-5214D0D0E238}" type="presOf" srcId="{D802E951-206F-48B2-B85C-976364D1850B}" destId="{82FF3E80-3A0F-4C02-9416-EC32CBB0037B}" srcOrd="0" destOrd="0" presId="urn:microsoft.com/office/officeart/2005/8/layout/orgChart1"/>
    <dgm:cxn modelId="{C3B18CB2-C3A0-49CD-9A02-770D94045A9D}" type="presOf" srcId="{61379903-0C52-497D-A83F-08EB266ABF53}" destId="{522F03E4-8CCC-4772-9E66-42F776A6F09C}" srcOrd="1" destOrd="0" presId="urn:microsoft.com/office/officeart/2005/8/layout/orgChart1"/>
    <dgm:cxn modelId="{A4A17D32-22F1-4911-840A-0DBDF7614DB2}" srcId="{61379903-0C52-497D-A83F-08EB266ABF53}" destId="{9948A89E-2A6C-4110-9D3F-DADD26E67AC0}" srcOrd="2" destOrd="0" parTransId="{29E62378-D51E-4C8D-8A60-B5BB5FE7D6F2}" sibTransId="{F2F23156-2CBA-4E49-A2B7-92F7B6544D44}"/>
    <dgm:cxn modelId="{BCC9719D-A2B7-4CB5-B22E-B7C3EAA67B89}" type="presOf" srcId="{9948A89E-2A6C-4110-9D3F-DADD26E67AC0}" destId="{53ADD2EF-C75F-4529-8B1E-D3466767758D}" srcOrd="0" destOrd="0" presId="urn:microsoft.com/office/officeart/2005/8/layout/orgChart1"/>
    <dgm:cxn modelId="{AA34C2B3-17EE-4812-AF4B-10D8F2ACDA7E}" type="presOf" srcId="{D802E951-206F-48B2-B85C-976364D1850B}" destId="{388AF95E-38B5-47B0-B64D-A545C627A64A}" srcOrd="1" destOrd="0" presId="urn:microsoft.com/office/officeart/2005/8/layout/orgChart1"/>
    <dgm:cxn modelId="{9092BE55-F25D-4A27-BDB9-51EABEF2D790}" type="presOf" srcId="{485601E8-B003-43C4-94F1-83E27339EF1D}" destId="{B7C3939E-86C3-4B56-A88B-90B21EA6D9D0}" srcOrd="0" destOrd="0" presId="urn:microsoft.com/office/officeart/2005/8/layout/orgChart1"/>
    <dgm:cxn modelId="{7A290043-977D-459F-898D-8132924C6F65}" type="presOf" srcId="{A52C1F9D-11FA-4CDD-B56C-CD41DBEFB568}" destId="{E19B23F4-CE76-4F18-B983-83A92C518684}" srcOrd="1" destOrd="0" presId="urn:microsoft.com/office/officeart/2005/8/layout/orgChart1"/>
    <dgm:cxn modelId="{07DA2B22-322B-4A36-BE22-AF7D9D389A3D}" type="presOf" srcId="{876A61FC-47D3-4277-8D32-3BE4B5A35BCF}" destId="{731320B5-8290-4556-9A14-3B772FF7BC52}" srcOrd="0" destOrd="0" presId="urn:microsoft.com/office/officeart/2005/8/layout/orgChart1"/>
    <dgm:cxn modelId="{96E58721-FB7C-4A01-97BD-F240DD0B43F6}" type="presOf" srcId="{8F16B119-C8B1-4D1A-87AD-7F667A8BF242}" destId="{AA7C1ED9-6621-4552-A80C-2354409767E8}" srcOrd="0" destOrd="0" presId="urn:microsoft.com/office/officeart/2005/8/layout/orgChart1"/>
    <dgm:cxn modelId="{6155D654-AFE3-45E2-ACBC-2C3B233C07A1}" type="presOf" srcId="{980F2843-079B-4EA9-AB36-8494BD5D8C67}" destId="{AFAD4D7E-9FB9-479A-8E55-A4B6C955690B}" srcOrd="0" destOrd="0" presId="urn:microsoft.com/office/officeart/2005/8/layout/orgChart1"/>
    <dgm:cxn modelId="{D3F7669D-1140-467E-B71F-CF5733562FFF}" type="presOf" srcId="{9948A89E-2A6C-4110-9D3F-DADD26E67AC0}" destId="{A0A5F698-A41F-4D31-AC38-70B7D48C8D6C}" srcOrd="1" destOrd="0" presId="urn:microsoft.com/office/officeart/2005/8/layout/orgChart1"/>
    <dgm:cxn modelId="{A1B0CF6B-4235-4851-B64D-DCC9E24280C7}" type="presOf" srcId="{61379903-0C52-497D-A83F-08EB266ABF53}" destId="{BBBF1412-76A7-4723-A402-48023E581249}" srcOrd="0" destOrd="0" presId="urn:microsoft.com/office/officeart/2005/8/layout/orgChart1"/>
    <dgm:cxn modelId="{3D8F9AFE-A496-41A4-BFE8-8E05FED9F103}" type="presOf" srcId="{6DCC071E-8C9C-4F81-9645-AE3A994195AE}" destId="{8D9702B7-F649-41F6-91F3-F0B551B8B5E0}" srcOrd="0" destOrd="0" presId="urn:microsoft.com/office/officeart/2005/8/layout/orgChart1"/>
    <dgm:cxn modelId="{2D947526-9A81-4ECC-9FE8-2C2B738A210F}" srcId="{61379903-0C52-497D-A83F-08EB266ABF53}" destId="{6DCC071E-8C9C-4F81-9645-AE3A994195AE}" srcOrd="1" destOrd="0" parTransId="{876A61FC-47D3-4277-8D32-3BE4B5A35BCF}" sibTransId="{E479AA98-4077-4E32-BE8C-3D13EC715B6A}"/>
    <dgm:cxn modelId="{ED836E47-7697-4AB1-9D7C-59A50A845F66}" srcId="{61379903-0C52-497D-A83F-08EB266ABF53}" destId="{D802E951-206F-48B2-B85C-976364D1850B}" srcOrd="3" destOrd="0" parTransId="{980F2843-079B-4EA9-AB36-8494BD5D8C67}" sibTransId="{B775A602-14CA-49D4-A897-50C8AADA8531}"/>
    <dgm:cxn modelId="{3F7B5746-4887-41B2-97A9-B670617B2C72}" type="presParOf" srcId="{AA7C1ED9-6621-4552-A80C-2354409767E8}" destId="{198FF6F0-CEC8-4A13-8985-37FE26F879E1}" srcOrd="0" destOrd="0" presId="urn:microsoft.com/office/officeart/2005/8/layout/orgChart1"/>
    <dgm:cxn modelId="{29D1E0E4-B169-4526-B95F-5935E8131EF5}" type="presParOf" srcId="{198FF6F0-CEC8-4A13-8985-37FE26F879E1}" destId="{6CF09726-88E4-4955-AE0C-E886289648B9}" srcOrd="0" destOrd="0" presId="urn:microsoft.com/office/officeart/2005/8/layout/orgChart1"/>
    <dgm:cxn modelId="{8616C80E-EE96-4089-9B00-9BE0DD042D6C}" type="presParOf" srcId="{6CF09726-88E4-4955-AE0C-E886289648B9}" destId="{BBBF1412-76A7-4723-A402-48023E581249}" srcOrd="0" destOrd="0" presId="urn:microsoft.com/office/officeart/2005/8/layout/orgChart1"/>
    <dgm:cxn modelId="{BA851082-3CCA-4180-A286-1A9E51803AF4}" type="presParOf" srcId="{6CF09726-88E4-4955-AE0C-E886289648B9}" destId="{522F03E4-8CCC-4772-9E66-42F776A6F09C}" srcOrd="1" destOrd="0" presId="urn:microsoft.com/office/officeart/2005/8/layout/orgChart1"/>
    <dgm:cxn modelId="{73AF8534-6621-4765-9406-3F418DBE2C5E}" type="presParOf" srcId="{198FF6F0-CEC8-4A13-8985-37FE26F879E1}" destId="{C1537D59-5859-43E2-926A-C6DCB8464F21}" srcOrd="1" destOrd="0" presId="urn:microsoft.com/office/officeart/2005/8/layout/orgChart1"/>
    <dgm:cxn modelId="{8D3233F3-2569-46E5-A381-A8D5701517F6}" type="presParOf" srcId="{C1537D59-5859-43E2-926A-C6DCB8464F21}" destId="{B7C3939E-86C3-4B56-A88B-90B21EA6D9D0}" srcOrd="0" destOrd="0" presId="urn:microsoft.com/office/officeart/2005/8/layout/orgChart1"/>
    <dgm:cxn modelId="{476639D9-955F-40CA-A389-A6D30BD22E7A}" type="presParOf" srcId="{C1537D59-5859-43E2-926A-C6DCB8464F21}" destId="{5FCDC681-1844-4662-A947-EFF6029F7E60}" srcOrd="1" destOrd="0" presId="urn:microsoft.com/office/officeart/2005/8/layout/orgChart1"/>
    <dgm:cxn modelId="{5D958D09-FC9C-44AF-97A2-CC317F5C8360}" type="presParOf" srcId="{5FCDC681-1844-4662-A947-EFF6029F7E60}" destId="{079D1D0C-05CC-4BBC-BD30-93E5E12D7B48}" srcOrd="0" destOrd="0" presId="urn:microsoft.com/office/officeart/2005/8/layout/orgChart1"/>
    <dgm:cxn modelId="{CE972227-4F20-4CC4-AB56-CB9DB731C9C9}" type="presParOf" srcId="{079D1D0C-05CC-4BBC-BD30-93E5E12D7B48}" destId="{4EB53739-DB69-412A-851A-B2EF9CB7DED1}" srcOrd="0" destOrd="0" presId="urn:microsoft.com/office/officeart/2005/8/layout/orgChart1"/>
    <dgm:cxn modelId="{2399D079-1ED4-4AC1-8A51-2A5360AC0B15}" type="presParOf" srcId="{079D1D0C-05CC-4BBC-BD30-93E5E12D7B48}" destId="{E19B23F4-CE76-4F18-B983-83A92C518684}" srcOrd="1" destOrd="0" presId="urn:microsoft.com/office/officeart/2005/8/layout/orgChart1"/>
    <dgm:cxn modelId="{99185BA0-2D3A-4826-884A-F5F87B94A9A8}" type="presParOf" srcId="{5FCDC681-1844-4662-A947-EFF6029F7E60}" destId="{4D52CBC3-499B-4BB2-82BB-1FE3E2CB9554}" srcOrd="1" destOrd="0" presId="urn:microsoft.com/office/officeart/2005/8/layout/orgChart1"/>
    <dgm:cxn modelId="{84BF16D6-54FA-4EE3-AC91-81C53BA99DE6}" type="presParOf" srcId="{5FCDC681-1844-4662-A947-EFF6029F7E60}" destId="{23028C69-8E26-4A1F-B6F6-7DEDFFEFFC39}" srcOrd="2" destOrd="0" presId="urn:microsoft.com/office/officeart/2005/8/layout/orgChart1"/>
    <dgm:cxn modelId="{7A81CC9E-3182-47EC-91B8-ED9787CE752F}" type="presParOf" srcId="{C1537D59-5859-43E2-926A-C6DCB8464F21}" destId="{731320B5-8290-4556-9A14-3B772FF7BC52}" srcOrd="2" destOrd="0" presId="urn:microsoft.com/office/officeart/2005/8/layout/orgChart1"/>
    <dgm:cxn modelId="{B0A91AA4-1DD0-4B22-8E36-10F7882AA482}" type="presParOf" srcId="{C1537D59-5859-43E2-926A-C6DCB8464F21}" destId="{ACD2F189-6A2A-48F5-9D1A-7F0145B73738}" srcOrd="3" destOrd="0" presId="urn:microsoft.com/office/officeart/2005/8/layout/orgChart1"/>
    <dgm:cxn modelId="{2870C171-1FFC-4EF2-A4A5-8673DFFD0D4D}" type="presParOf" srcId="{ACD2F189-6A2A-48F5-9D1A-7F0145B73738}" destId="{821BE5AE-6F82-4B5B-8635-934D127745B3}" srcOrd="0" destOrd="0" presId="urn:microsoft.com/office/officeart/2005/8/layout/orgChart1"/>
    <dgm:cxn modelId="{D575EF84-B3DA-4B99-818A-89CD58577BE4}" type="presParOf" srcId="{821BE5AE-6F82-4B5B-8635-934D127745B3}" destId="{8D9702B7-F649-41F6-91F3-F0B551B8B5E0}" srcOrd="0" destOrd="0" presId="urn:microsoft.com/office/officeart/2005/8/layout/orgChart1"/>
    <dgm:cxn modelId="{8B42924A-2C8A-48EB-ADE1-5FFFCEED217A}" type="presParOf" srcId="{821BE5AE-6F82-4B5B-8635-934D127745B3}" destId="{1E30C451-91BD-48BF-AEB9-1FF030E153E0}" srcOrd="1" destOrd="0" presId="urn:microsoft.com/office/officeart/2005/8/layout/orgChart1"/>
    <dgm:cxn modelId="{D9BBEF2C-DB41-4072-9990-70128D47A38F}" type="presParOf" srcId="{ACD2F189-6A2A-48F5-9D1A-7F0145B73738}" destId="{C3D67972-7E13-464B-A266-A3A53331F621}" srcOrd="1" destOrd="0" presId="urn:microsoft.com/office/officeart/2005/8/layout/orgChart1"/>
    <dgm:cxn modelId="{3EAC94F8-EE21-436D-878B-E9B8843DB91B}" type="presParOf" srcId="{ACD2F189-6A2A-48F5-9D1A-7F0145B73738}" destId="{213DB834-512C-4412-8737-8688DE9B6C54}" srcOrd="2" destOrd="0" presId="urn:microsoft.com/office/officeart/2005/8/layout/orgChart1"/>
    <dgm:cxn modelId="{0E7F0BCC-9E19-4BC5-921F-1271FD8E33E7}" type="presParOf" srcId="{C1537D59-5859-43E2-926A-C6DCB8464F21}" destId="{1B40FBC5-7763-4383-8CA9-FBDC57C80307}" srcOrd="4" destOrd="0" presId="urn:microsoft.com/office/officeart/2005/8/layout/orgChart1"/>
    <dgm:cxn modelId="{3D9D9809-F790-4AF5-A410-8B56016C0A65}" type="presParOf" srcId="{C1537D59-5859-43E2-926A-C6DCB8464F21}" destId="{47B1D791-DFB3-4D35-8BA4-E3A3E585E192}" srcOrd="5" destOrd="0" presId="urn:microsoft.com/office/officeart/2005/8/layout/orgChart1"/>
    <dgm:cxn modelId="{263E6377-E48E-4146-87A1-D805431CBA54}" type="presParOf" srcId="{47B1D791-DFB3-4D35-8BA4-E3A3E585E192}" destId="{23C8FF83-BDCA-44F3-B175-F82A8C2C7126}" srcOrd="0" destOrd="0" presId="urn:microsoft.com/office/officeart/2005/8/layout/orgChart1"/>
    <dgm:cxn modelId="{1D37EA50-D2A3-4118-8FE5-8869CDA3AB4D}" type="presParOf" srcId="{23C8FF83-BDCA-44F3-B175-F82A8C2C7126}" destId="{53ADD2EF-C75F-4529-8B1E-D3466767758D}" srcOrd="0" destOrd="0" presId="urn:microsoft.com/office/officeart/2005/8/layout/orgChart1"/>
    <dgm:cxn modelId="{F0575924-D891-47EF-BC96-444C33C23392}" type="presParOf" srcId="{23C8FF83-BDCA-44F3-B175-F82A8C2C7126}" destId="{A0A5F698-A41F-4D31-AC38-70B7D48C8D6C}" srcOrd="1" destOrd="0" presId="urn:microsoft.com/office/officeart/2005/8/layout/orgChart1"/>
    <dgm:cxn modelId="{BADD86BA-4082-4C2A-88E5-7CEC5CB6CA37}" type="presParOf" srcId="{47B1D791-DFB3-4D35-8BA4-E3A3E585E192}" destId="{FE860913-877D-4E69-894C-29A0D8CF5630}" srcOrd="1" destOrd="0" presId="urn:microsoft.com/office/officeart/2005/8/layout/orgChart1"/>
    <dgm:cxn modelId="{FD6BFB47-857A-4F12-BEEE-CF83E47097B7}" type="presParOf" srcId="{47B1D791-DFB3-4D35-8BA4-E3A3E585E192}" destId="{FFB4903C-A896-4A32-913C-3B9435E87135}" srcOrd="2" destOrd="0" presId="urn:microsoft.com/office/officeart/2005/8/layout/orgChart1"/>
    <dgm:cxn modelId="{5E2F2233-CCF9-435E-9499-8E75809417F3}" type="presParOf" srcId="{C1537D59-5859-43E2-926A-C6DCB8464F21}" destId="{AFAD4D7E-9FB9-479A-8E55-A4B6C955690B}" srcOrd="6" destOrd="0" presId="urn:microsoft.com/office/officeart/2005/8/layout/orgChart1"/>
    <dgm:cxn modelId="{2DA1F7B8-0D0F-4CCA-8162-41DF229133D6}" type="presParOf" srcId="{C1537D59-5859-43E2-926A-C6DCB8464F21}" destId="{0279343E-6352-4664-A851-F4B4DAF29BEB}" srcOrd="7" destOrd="0" presId="urn:microsoft.com/office/officeart/2005/8/layout/orgChart1"/>
    <dgm:cxn modelId="{C9921C19-CB46-4DB7-8951-848276CCEC9A}" type="presParOf" srcId="{0279343E-6352-4664-A851-F4B4DAF29BEB}" destId="{FB3A33BA-4A84-4DC3-BDEF-F34DE8020042}" srcOrd="0" destOrd="0" presId="urn:microsoft.com/office/officeart/2005/8/layout/orgChart1"/>
    <dgm:cxn modelId="{74F1CBF0-3BD3-467D-AB87-E1D465C837F5}" type="presParOf" srcId="{FB3A33BA-4A84-4DC3-BDEF-F34DE8020042}" destId="{82FF3E80-3A0F-4C02-9416-EC32CBB0037B}" srcOrd="0" destOrd="0" presId="urn:microsoft.com/office/officeart/2005/8/layout/orgChart1"/>
    <dgm:cxn modelId="{A07A0BA9-CEF1-483D-8D8D-2BF67EBDEBD4}" type="presParOf" srcId="{FB3A33BA-4A84-4DC3-BDEF-F34DE8020042}" destId="{388AF95E-38B5-47B0-B64D-A545C627A64A}" srcOrd="1" destOrd="0" presId="urn:microsoft.com/office/officeart/2005/8/layout/orgChart1"/>
    <dgm:cxn modelId="{A3B2F1E2-5E82-4060-A7CA-8953B5C5C112}" type="presParOf" srcId="{0279343E-6352-4664-A851-F4B4DAF29BEB}" destId="{7FA9E827-0DB3-4E61-B846-B648696CFFE5}" srcOrd="1" destOrd="0" presId="urn:microsoft.com/office/officeart/2005/8/layout/orgChart1"/>
    <dgm:cxn modelId="{D23FFB55-C186-429E-881F-4146A5251BFD}" type="presParOf" srcId="{0279343E-6352-4664-A851-F4B4DAF29BEB}" destId="{2FD7959F-45F6-41E8-AFFD-ED59407C6111}" srcOrd="2" destOrd="0" presId="urn:microsoft.com/office/officeart/2005/8/layout/orgChart1"/>
    <dgm:cxn modelId="{83281577-D61F-4A1A-9B1C-A7FFDFA5D0C2}" type="presParOf" srcId="{198FF6F0-CEC8-4A13-8985-37FE26F879E1}" destId="{46B7B787-802E-49CB-8E7A-A9BA76C50B1A}"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6511FB-0548-429D-AD24-6E50C5DAD5E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HK" altLang="en-US"/>
        </a:p>
      </dgm:t>
    </dgm:pt>
    <dgm:pt modelId="{87D51F3E-64C2-4A6F-99EC-17C6A0676F23}">
      <dgm:prSet phldrT="[文字]"/>
      <dgm:spPr/>
      <dgm:t>
        <a:bodyPr/>
        <a:lstStyle/>
        <a:p>
          <a:r>
            <a:rPr lang="en-US" altLang="zh-HK" dirty="0" smtClean="0"/>
            <a:t>Metacognitive skills</a:t>
          </a:r>
          <a:endParaRPr lang="zh-HK" altLang="en-US" dirty="0"/>
        </a:p>
      </dgm:t>
    </dgm:pt>
    <dgm:pt modelId="{8EF9044D-4511-4498-9F47-936AF734E09F}" type="parTrans" cxnId="{709A2A62-EA1F-4836-9D8D-ADD87DA61C12}">
      <dgm:prSet/>
      <dgm:spPr/>
      <dgm:t>
        <a:bodyPr/>
        <a:lstStyle/>
        <a:p>
          <a:endParaRPr lang="zh-HK" altLang="en-US"/>
        </a:p>
      </dgm:t>
    </dgm:pt>
    <dgm:pt modelId="{A6F53C29-F09F-4662-B151-C2AA58996CA1}" type="sibTrans" cxnId="{709A2A62-EA1F-4836-9D8D-ADD87DA61C12}">
      <dgm:prSet/>
      <dgm:spPr/>
      <dgm:t>
        <a:bodyPr/>
        <a:lstStyle/>
        <a:p>
          <a:endParaRPr lang="zh-HK" altLang="en-US"/>
        </a:p>
      </dgm:t>
    </dgm:pt>
    <dgm:pt modelId="{A3030D82-CA07-4FA0-8152-55D770B803B2}">
      <dgm:prSet phldrT="[文字]"/>
      <dgm:spPr/>
      <dgm:t>
        <a:bodyPr/>
        <a:lstStyle/>
        <a:p>
          <a:r>
            <a:rPr lang="en-US" altLang="zh-HK" dirty="0" smtClean="0"/>
            <a:t>Prediction</a:t>
          </a:r>
        </a:p>
      </dgm:t>
    </dgm:pt>
    <dgm:pt modelId="{161EE463-A9D6-4BA4-B008-9099EB6B86F2}" type="parTrans" cxnId="{886E2E37-34BC-4092-B2C6-9490EADA73F6}">
      <dgm:prSet/>
      <dgm:spPr/>
      <dgm:t>
        <a:bodyPr/>
        <a:lstStyle/>
        <a:p>
          <a:endParaRPr lang="zh-HK" altLang="en-US"/>
        </a:p>
      </dgm:t>
    </dgm:pt>
    <dgm:pt modelId="{9A62A4E8-E292-423C-BC74-EB32B56B9943}" type="sibTrans" cxnId="{886E2E37-34BC-4092-B2C6-9490EADA73F6}">
      <dgm:prSet/>
      <dgm:spPr/>
      <dgm:t>
        <a:bodyPr/>
        <a:lstStyle/>
        <a:p>
          <a:endParaRPr lang="zh-HK" altLang="en-US"/>
        </a:p>
      </dgm:t>
    </dgm:pt>
    <dgm:pt modelId="{E503F6B2-28D9-4CA2-AA1D-B10FC2BF5164}">
      <dgm:prSet phldrT="[文字]"/>
      <dgm:spPr/>
      <dgm:t>
        <a:bodyPr/>
        <a:lstStyle/>
        <a:p>
          <a:r>
            <a:rPr lang="en-US" altLang="zh-HK" dirty="0" smtClean="0"/>
            <a:t>Monitoring</a:t>
          </a:r>
          <a:endParaRPr lang="zh-HK" altLang="en-US" dirty="0"/>
        </a:p>
      </dgm:t>
    </dgm:pt>
    <dgm:pt modelId="{736682E1-355C-46E0-BAE2-5A223ED8EB51}" type="parTrans" cxnId="{716893C6-B49D-4FF1-828D-AB0DB9CE2D2D}">
      <dgm:prSet/>
      <dgm:spPr/>
      <dgm:t>
        <a:bodyPr/>
        <a:lstStyle/>
        <a:p>
          <a:endParaRPr lang="zh-HK" altLang="en-US"/>
        </a:p>
      </dgm:t>
    </dgm:pt>
    <dgm:pt modelId="{AA922A7C-E8FE-483B-8D92-6A0921E553E7}" type="sibTrans" cxnId="{716893C6-B49D-4FF1-828D-AB0DB9CE2D2D}">
      <dgm:prSet/>
      <dgm:spPr/>
      <dgm:t>
        <a:bodyPr/>
        <a:lstStyle/>
        <a:p>
          <a:endParaRPr lang="zh-HK" altLang="en-US"/>
        </a:p>
      </dgm:t>
    </dgm:pt>
    <dgm:pt modelId="{4DFEAE17-A693-4C5D-A755-26018035BF45}">
      <dgm:prSet phldrT="[文字]"/>
      <dgm:spPr/>
      <dgm:t>
        <a:bodyPr/>
        <a:lstStyle/>
        <a:p>
          <a:r>
            <a:rPr lang="en-US" altLang="zh-HK" i="0" dirty="0" smtClean="0"/>
            <a:t>Evaluation</a:t>
          </a:r>
          <a:endParaRPr lang="zh-HK" altLang="en-US" i="0" dirty="0"/>
        </a:p>
      </dgm:t>
    </dgm:pt>
    <dgm:pt modelId="{36212655-834A-4EE5-AC47-F31605D3288D}" type="parTrans" cxnId="{E968C2F5-2691-4359-B6D5-04BEE54ADC70}">
      <dgm:prSet/>
      <dgm:spPr/>
      <dgm:t>
        <a:bodyPr/>
        <a:lstStyle/>
        <a:p>
          <a:endParaRPr lang="zh-HK" altLang="en-US"/>
        </a:p>
      </dgm:t>
    </dgm:pt>
    <dgm:pt modelId="{E880B3D4-DFAF-4E9E-8B9A-805396112A7C}" type="sibTrans" cxnId="{E968C2F5-2691-4359-B6D5-04BEE54ADC70}">
      <dgm:prSet/>
      <dgm:spPr/>
      <dgm:t>
        <a:bodyPr/>
        <a:lstStyle/>
        <a:p>
          <a:endParaRPr lang="zh-HK" altLang="en-US"/>
        </a:p>
      </dgm:t>
    </dgm:pt>
    <dgm:pt modelId="{5DFE020B-3B96-4F65-9F8F-1B83C5CC3B14}">
      <dgm:prSet phldrT="[文字]"/>
      <dgm:spPr/>
      <dgm:t>
        <a:bodyPr/>
        <a:lstStyle/>
        <a:p>
          <a:r>
            <a:rPr lang="en-US" altLang="zh-HK" dirty="0" smtClean="0"/>
            <a:t>Planning</a:t>
          </a:r>
          <a:endParaRPr lang="zh-HK" altLang="en-US" dirty="0"/>
        </a:p>
      </dgm:t>
    </dgm:pt>
    <dgm:pt modelId="{68FD52BB-0DA7-4178-B5BE-53BEC9F9C0FA}" type="parTrans" cxnId="{2E18A544-ED6B-4248-B66C-079C170F897C}">
      <dgm:prSet/>
      <dgm:spPr/>
      <dgm:t>
        <a:bodyPr/>
        <a:lstStyle/>
        <a:p>
          <a:endParaRPr lang="zh-HK" altLang="en-US"/>
        </a:p>
      </dgm:t>
    </dgm:pt>
    <dgm:pt modelId="{A5C92012-E576-4315-8AAF-0BA5EF4FF364}" type="sibTrans" cxnId="{2E18A544-ED6B-4248-B66C-079C170F897C}">
      <dgm:prSet/>
      <dgm:spPr/>
      <dgm:t>
        <a:bodyPr/>
        <a:lstStyle/>
        <a:p>
          <a:endParaRPr lang="zh-HK" altLang="en-US"/>
        </a:p>
      </dgm:t>
    </dgm:pt>
    <dgm:pt modelId="{4B116E27-3A6E-4F73-9C98-736F63E711CD}" type="pres">
      <dgm:prSet presAssocID="{3B6511FB-0548-429D-AD24-6E50C5DAD5E7}" presName="hierChild1" presStyleCnt="0">
        <dgm:presLayoutVars>
          <dgm:orgChart val="1"/>
          <dgm:chPref val="1"/>
          <dgm:dir/>
          <dgm:animOne val="branch"/>
          <dgm:animLvl val="lvl"/>
          <dgm:resizeHandles/>
        </dgm:presLayoutVars>
      </dgm:prSet>
      <dgm:spPr/>
      <dgm:t>
        <a:bodyPr/>
        <a:lstStyle/>
        <a:p>
          <a:endParaRPr lang="zh-HK" altLang="en-US"/>
        </a:p>
      </dgm:t>
    </dgm:pt>
    <dgm:pt modelId="{C802402C-A2D9-4BFA-9083-EB83290E3ADD}" type="pres">
      <dgm:prSet presAssocID="{87D51F3E-64C2-4A6F-99EC-17C6A0676F23}" presName="hierRoot1" presStyleCnt="0">
        <dgm:presLayoutVars>
          <dgm:hierBranch val="init"/>
        </dgm:presLayoutVars>
      </dgm:prSet>
      <dgm:spPr/>
    </dgm:pt>
    <dgm:pt modelId="{1ED6D6FA-176A-42BF-819A-236959F12EB0}" type="pres">
      <dgm:prSet presAssocID="{87D51F3E-64C2-4A6F-99EC-17C6A0676F23}" presName="rootComposite1" presStyleCnt="0"/>
      <dgm:spPr/>
    </dgm:pt>
    <dgm:pt modelId="{E7F035A9-6795-4648-8D65-6C055131B874}" type="pres">
      <dgm:prSet presAssocID="{87D51F3E-64C2-4A6F-99EC-17C6A0676F23}" presName="rootText1" presStyleLbl="node0" presStyleIdx="0" presStyleCnt="1" custScaleX="162663" custScaleY="121986">
        <dgm:presLayoutVars>
          <dgm:chPref val="3"/>
        </dgm:presLayoutVars>
      </dgm:prSet>
      <dgm:spPr/>
      <dgm:t>
        <a:bodyPr/>
        <a:lstStyle/>
        <a:p>
          <a:endParaRPr lang="zh-HK" altLang="en-US"/>
        </a:p>
      </dgm:t>
    </dgm:pt>
    <dgm:pt modelId="{1A3189C7-80FF-4B60-A530-9743B2299B29}" type="pres">
      <dgm:prSet presAssocID="{87D51F3E-64C2-4A6F-99EC-17C6A0676F23}" presName="rootConnector1" presStyleLbl="node1" presStyleIdx="0" presStyleCnt="0"/>
      <dgm:spPr/>
      <dgm:t>
        <a:bodyPr/>
        <a:lstStyle/>
        <a:p>
          <a:endParaRPr lang="zh-HK" altLang="en-US"/>
        </a:p>
      </dgm:t>
    </dgm:pt>
    <dgm:pt modelId="{18176A03-C507-48CE-8B8E-85CF77544AAA}" type="pres">
      <dgm:prSet presAssocID="{87D51F3E-64C2-4A6F-99EC-17C6A0676F23}" presName="hierChild2" presStyleCnt="0"/>
      <dgm:spPr/>
    </dgm:pt>
    <dgm:pt modelId="{4C187DAD-5973-456F-BAE8-52D9080219C5}" type="pres">
      <dgm:prSet presAssocID="{161EE463-A9D6-4BA4-B008-9099EB6B86F2}" presName="Name37" presStyleLbl="parChTrans1D2" presStyleIdx="0" presStyleCnt="4"/>
      <dgm:spPr/>
      <dgm:t>
        <a:bodyPr/>
        <a:lstStyle/>
        <a:p>
          <a:endParaRPr lang="zh-HK" altLang="en-US"/>
        </a:p>
      </dgm:t>
    </dgm:pt>
    <dgm:pt modelId="{5EDC9E14-347C-48E8-A690-5E7769162EC1}" type="pres">
      <dgm:prSet presAssocID="{A3030D82-CA07-4FA0-8152-55D770B803B2}" presName="hierRoot2" presStyleCnt="0">
        <dgm:presLayoutVars>
          <dgm:hierBranch val="init"/>
        </dgm:presLayoutVars>
      </dgm:prSet>
      <dgm:spPr/>
    </dgm:pt>
    <dgm:pt modelId="{09AC7CC9-2F6A-4C73-BA90-054711C16B26}" type="pres">
      <dgm:prSet presAssocID="{A3030D82-CA07-4FA0-8152-55D770B803B2}" presName="rootComposite" presStyleCnt="0"/>
      <dgm:spPr/>
    </dgm:pt>
    <dgm:pt modelId="{F3E8058C-C1B1-4CD1-AA7C-B3426D248086}" type="pres">
      <dgm:prSet presAssocID="{A3030D82-CA07-4FA0-8152-55D770B803B2}" presName="rootText" presStyleLbl="node2" presStyleIdx="0" presStyleCnt="4">
        <dgm:presLayoutVars>
          <dgm:chPref val="3"/>
        </dgm:presLayoutVars>
      </dgm:prSet>
      <dgm:spPr/>
      <dgm:t>
        <a:bodyPr/>
        <a:lstStyle/>
        <a:p>
          <a:endParaRPr lang="zh-HK" altLang="en-US"/>
        </a:p>
      </dgm:t>
    </dgm:pt>
    <dgm:pt modelId="{BF4E1E1E-FBC6-4314-801A-DFA32872E7BC}" type="pres">
      <dgm:prSet presAssocID="{A3030D82-CA07-4FA0-8152-55D770B803B2}" presName="rootConnector" presStyleLbl="node2" presStyleIdx="0" presStyleCnt="4"/>
      <dgm:spPr/>
      <dgm:t>
        <a:bodyPr/>
        <a:lstStyle/>
        <a:p>
          <a:endParaRPr lang="zh-HK" altLang="en-US"/>
        </a:p>
      </dgm:t>
    </dgm:pt>
    <dgm:pt modelId="{B4BE0B5E-9344-4010-9AAC-0F09229F1B69}" type="pres">
      <dgm:prSet presAssocID="{A3030D82-CA07-4FA0-8152-55D770B803B2}" presName="hierChild4" presStyleCnt="0"/>
      <dgm:spPr/>
    </dgm:pt>
    <dgm:pt modelId="{0221BFEB-D561-4C22-8850-197BE9F62AD5}" type="pres">
      <dgm:prSet presAssocID="{A3030D82-CA07-4FA0-8152-55D770B803B2}" presName="hierChild5" presStyleCnt="0"/>
      <dgm:spPr/>
    </dgm:pt>
    <dgm:pt modelId="{A5422A2D-80E5-4477-9527-3F8FFF840D3F}" type="pres">
      <dgm:prSet presAssocID="{68FD52BB-0DA7-4178-B5BE-53BEC9F9C0FA}" presName="Name37" presStyleLbl="parChTrans1D2" presStyleIdx="1" presStyleCnt="4"/>
      <dgm:spPr/>
      <dgm:t>
        <a:bodyPr/>
        <a:lstStyle/>
        <a:p>
          <a:endParaRPr lang="zh-HK" altLang="en-US"/>
        </a:p>
      </dgm:t>
    </dgm:pt>
    <dgm:pt modelId="{5379D2ED-B128-4545-83D4-3D28B20A761D}" type="pres">
      <dgm:prSet presAssocID="{5DFE020B-3B96-4F65-9F8F-1B83C5CC3B14}" presName="hierRoot2" presStyleCnt="0">
        <dgm:presLayoutVars>
          <dgm:hierBranch val="init"/>
        </dgm:presLayoutVars>
      </dgm:prSet>
      <dgm:spPr/>
    </dgm:pt>
    <dgm:pt modelId="{4CD13A4A-03D2-4301-A5DA-C05B975C02E0}" type="pres">
      <dgm:prSet presAssocID="{5DFE020B-3B96-4F65-9F8F-1B83C5CC3B14}" presName="rootComposite" presStyleCnt="0"/>
      <dgm:spPr/>
    </dgm:pt>
    <dgm:pt modelId="{B21B00B0-8C81-43D7-99F1-37729EF9541E}" type="pres">
      <dgm:prSet presAssocID="{5DFE020B-3B96-4F65-9F8F-1B83C5CC3B14}" presName="rootText" presStyleLbl="node2" presStyleIdx="1" presStyleCnt="4" custLinFactNeighborX="-2364" custLinFactNeighborY="1593">
        <dgm:presLayoutVars>
          <dgm:chPref val="3"/>
        </dgm:presLayoutVars>
      </dgm:prSet>
      <dgm:spPr/>
      <dgm:t>
        <a:bodyPr/>
        <a:lstStyle/>
        <a:p>
          <a:endParaRPr lang="zh-HK" altLang="en-US"/>
        </a:p>
      </dgm:t>
    </dgm:pt>
    <dgm:pt modelId="{A11EFAB5-62BF-4ED1-B221-867714E2041C}" type="pres">
      <dgm:prSet presAssocID="{5DFE020B-3B96-4F65-9F8F-1B83C5CC3B14}" presName="rootConnector" presStyleLbl="node2" presStyleIdx="1" presStyleCnt="4"/>
      <dgm:spPr/>
      <dgm:t>
        <a:bodyPr/>
        <a:lstStyle/>
        <a:p>
          <a:endParaRPr lang="zh-HK" altLang="en-US"/>
        </a:p>
      </dgm:t>
    </dgm:pt>
    <dgm:pt modelId="{C8BD3160-2515-4251-AC11-400DB93015ED}" type="pres">
      <dgm:prSet presAssocID="{5DFE020B-3B96-4F65-9F8F-1B83C5CC3B14}" presName="hierChild4" presStyleCnt="0"/>
      <dgm:spPr/>
    </dgm:pt>
    <dgm:pt modelId="{D8833F3F-522B-447B-8855-E16F0AA1EA85}" type="pres">
      <dgm:prSet presAssocID="{5DFE020B-3B96-4F65-9F8F-1B83C5CC3B14}" presName="hierChild5" presStyleCnt="0"/>
      <dgm:spPr/>
    </dgm:pt>
    <dgm:pt modelId="{BE354975-68DF-45F1-AE95-5CF2F42B981E}" type="pres">
      <dgm:prSet presAssocID="{736682E1-355C-46E0-BAE2-5A223ED8EB51}" presName="Name37" presStyleLbl="parChTrans1D2" presStyleIdx="2" presStyleCnt="4"/>
      <dgm:spPr/>
      <dgm:t>
        <a:bodyPr/>
        <a:lstStyle/>
        <a:p>
          <a:endParaRPr lang="zh-HK" altLang="en-US"/>
        </a:p>
      </dgm:t>
    </dgm:pt>
    <dgm:pt modelId="{649518EC-BD70-4FE2-B69C-D6C0E2615533}" type="pres">
      <dgm:prSet presAssocID="{E503F6B2-28D9-4CA2-AA1D-B10FC2BF5164}" presName="hierRoot2" presStyleCnt="0">
        <dgm:presLayoutVars>
          <dgm:hierBranch val="init"/>
        </dgm:presLayoutVars>
      </dgm:prSet>
      <dgm:spPr/>
    </dgm:pt>
    <dgm:pt modelId="{0AD90FA4-37DF-4D9C-BE6B-F0345359F6D0}" type="pres">
      <dgm:prSet presAssocID="{E503F6B2-28D9-4CA2-AA1D-B10FC2BF5164}" presName="rootComposite" presStyleCnt="0"/>
      <dgm:spPr/>
    </dgm:pt>
    <dgm:pt modelId="{3B9863C7-DEDE-48B1-9E7B-61B7DE82CFA0}" type="pres">
      <dgm:prSet presAssocID="{E503F6B2-28D9-4CA2-AA1D-B10FC2BF5164}" presName="rootText" presStyleLbl="node2" presStyleIdx="2" presStyleCnt="4">
        <dgm:presLayoutVars>
          <dgm:chPref val="3"/>
        </dgm:presLayoutVars>
      </dgm:prSet>
      <dgm:spPr/>
      <dgm:t>
        <a:bodyPr/>
        <a:lstStyle/>
        <a:p>
          <a:endParaRPr lang="zh-HK" altLang="en-US"/>
        </a:p>
      </dgm:t>
    </dgm:pt>
    <dgm:pt modelId="{3759B868-5304-4AA1-A603-F1F2F22D6CC0}" type="pres">
      <dgm:prSet presAssocID="{E503F6B2-28D9-4CA2-AA1D-B10FC2BF5164}" presName="rootConnector" presStyleLbl="node2" presStyleIdx="2" presStyleCnt="4"/>
      <dgm:spPr/>
      <dgm:t>
        <a:bodyPr/>
        <a:lstStyle/>
        <a:p>
          <a:endParaRPr lang="zh-HK" altLang="en-US"/>
        </a:p>
      </dgm:t>
    </dgm:pt>
    <dgm:pt modelId="{D1F85AB8-A46B-49C9-965B-DCA285FFA5B9}" type="pres">
      <dgm:prSet presAssocID="{E503F6B2-28D9-4CA2-AA1D-B10FC2BF5164}" presName="hierChild4" presStyleCnt="0"/>
      <dgm:spPr/>
    </dgm:pt>
    <dgm:pt modelId="{8D792FAE-E2AB-4F99-BBAB-961C6956A6FC}" type="pres">
      <dgm:prSet presAssocID="{E503F6B2-28D9-4CA2-AA1D-B10FC2BF5164}" presName="hierChild5" presStyleCnt="0"/>
      <dgm:spPr/>
    </dgm:pt>
    <dgm:pt modelId="{6BB22EB2-B2F2-4ED6-8F6B-D41B80EAE7AF}" type="pres">
      <dgm:prSet presAssocID="{36212655-834A-4EE5-AC47-F31605D3288D}" presName="Name37" presStyleLbl="parChTrans1D2" presStyleIdx="3" presStyleCnt="4"/>
      <dgm:spPr/>
      <dgm:t>
        <a:bodyPr/>
        <a:lstStyle/>
        <a:p>
          <a:endParaRPr lang="zh-HK" altLang="en-US"/>
        </a:p>
      </dgm:t>
    </dgm:pt>
    <dgm:pt modelId="{8DD1F583-07E6-4B7C-8F65-AB668E91BDD7}" type="pres">
      <dgm:prSet presAssocID="{4DFEAE17-A693-4C5D-A755-26018035BF45}" presName="hierRoot2" presStyleCnt="0">
        <dgm:presLayoutVars>
          <dgm:hierBranch val="init"/>
        </dgm:presLayoutVars>
      </dgm:prSet>
      <dgm:spPr/>
    </dgm:pt>
    <dgm:pt modelId="{70E77269-C5E8-4260-AA85-AD41040E0566}" type="pres">
      <dgm:prSet presAssocID="{4DFEAE17-A693-4C5D-A755-26018035BF45}" presName="rootComposite" presStyleCnt="0"/>
      <dgm:spPr/>
    </dgm:pt>
    <dgm:pt modelId="{59A4C607-D542-4178-AA1E-55874670032E}" type="pres">
      <dgm:prSet presAssocID="{4DFEAE17-A693-4C5D-A755-26018035BF45}" presName="rootText" presStyleLbl="node2" presStyleIdx="3" presStyleCnt="4">
        <dgm:presLayoutVars>
          <dgm:chPref val="3"/>
        </dgm:presLayoutVars>
      </dgm:prSet>
      <dgm:spPr/>
      <dgm:t>
        <a:bodyPr/>
        <a:lstStyle/>
        <a:p>
          <a:endParaRPr lang="zh-HK" altLang="en-US"/>
        </a:p>
      </dgm:t>
    </dgm:pt>
    <dgm:pt modelId="{AE779AD6-718E-4419-8C64-6E1FDCEC4279}" type="pres">
      <dgm:prSet presAssocID="{4DFEAE17-A693-4C5D-A755-26018035BF45}" presName="rootConnector" presStyleLbl="node2" presStyleIdx="3" presStyleCnt="4"/>
      <dgm:spPr/>
      <dgm:t>
        <a:bodyPr/>
        <a:lstStyle/>
        <a:p>
          <a:endParaRPr lang="zh-HK" altLang="en-US"/>
        </a:p>
      </dgm:t>
    </dgm:pt>
    <dgm:pt modelId="{C8946786-D542-4108-B642-6579DCC5D27E}" type="pres">
      <dgm:prSet presAssocID="{4DFEAE17-A693-4C5D-A755-26018035BF45}" presName="hierChild4" presStyleCnt="0"/>
      <dgm:spPr/>
    </dgm:pt>
    <dgm:pt modelId="{0A7F3868-0172-4A0C-927B-1BF0C0CEC41F}" type="pres">
      <dgm:prSet presAssocID="{4DFEAE17-A693-4C5D-A755-26018035BF45}" presName="hierChild5" presStyleCnt="0"/>
      <dgm:spPr/>
    </dgm:pt>
    <dgm:pt modelId="{6FC14527-95B4-41FA-B187-797A7E5DDEB1}" type="pres">
      <dgm:prSet presAssocID="{87D51F3E-64C2-4A6F-99EC-17C6A0676F23}" presName="hierChild3" presStyleCnt="0"/>
      <dgm:spPr/>
    </dgm:pt>
  </dgm:ptLst>
  <dgm:cxnLst>
    <dgm:cxn modelId="{2A271AA5-13B1-4079-917E-ED902C10AFB1}" type="presOf" srcId="{3B6511FB-0548-429D-AD24-6E50C5DAD5E7}" destId="{4B116E27-3A6E-4F73-9C98-736F63E711CD}" srcOrd="0" destOrd="0" presId="urn:microsoft.com/office/officeart/2005/8/layout/orgChart1"/>
    <dgm:cxn modelId="{EE598516-BDC1-46B7-8A20-444C999CB6FD}" type="presOf" srcId="{5DFE020B-3B96-4F65-9F8F-1B83C5CC3B14}" destId="{A11EFAB5-62BF-4ED1-B221-867714E2041C}" srcOrd="1" destOrd="0" presId="urn:microsoft.com/office/officeart/2005/8/layout/orgChart1"/>
    <dgm:cxn modelId="{ADDF84AA-E6DF-41D4-BDEF-2D86B64C3971}" type="presOf" srcId="{161EE463-A9D6-4BA4-B008-9099EB6B86F2}" destId="{4C187DAD-5973-456F-BAE8-52D9080219C5}" srcOrd="0" destOrd="0" presId="urn:microsoft.com/office/officeart/2005/8/layout/orgChart1"/>
    <dgm:cxn modelId="{88B1EFC4-AF0F-4272-A760-3BAD002594C1}" type="presOf" srcId="{68FD52BB-0DA7-4178-B5BE-53BEC9F9C0FA}" destId="{A5422A2D-80E5-4477-9527-3F8FFF840D3F}" srcOrd="0" destOrd="0" presId="urn:microsoft.com/office/officeart/2005/8/layout/orgChart1"/>
    <dgm:cxn modelId="{91E01887-25AE-4E05-9BC5-DE93EE5FDB54}" type="presOf" srcId="{87D51F3E-64C2-4A6F-99EC-17C6A0676F23}" destId="{E7F035A9-6795-4648-8D65-6C055131B874}" srcOrd="0" destOrd="0" presId="urn:microsoft.com/office/officeart/2005/8/layout/orgChart1"/>
    <dgm:cxn modelId="{2EDEFD54-54EA-4572-A37D-41E0DB74EAF7}" type="presOf" srcId="{4DFEAE17-A693-4C5D-A755-26018035BF45}" destId="{59A4C607-D542-4178-AA1E-55874670032E}" srcOrd="0" destOrd="0" presId="urn:microsoft.com/office/officeart/2005/8/layout/orgChart1"/>
    <dgm:cxn modelId="{886E2E37-34BC-4092-B2C6-9490EADA73F6}" srcId="{87D51F3E-64C2-4A6F-99EC-17C6A0676F23}" destId="{A3030D82-CA07-4FA0-8152-55D770B803B2}" srcOrd="0" destOrd="0" parTransId="{161EE463-A9D6-4BA4-B008-9099EB6B86F2}" sibTransId="{9A62A4E8-E292-423C-BC74-EB32B56B9943}"/>
    <dgm:cxn modelId="{678F507F-430B-43BF-B63C-3710EF6D3F48}" type="presOf" srcId="{A3030D82-CA07-4FA0-8152-55D770B803B2}" destId="{F3E8058C-C1B1-4CD1-AA7C-B3426D248086}" srcOrd="0" destOrd="0" presId="urn:microsoft.com/office/officeart/2005/8/layout/orgChart1"/>
    <dgm:cxn modelId="{BD001AED-BE01-421C-A0DD-3AD9D3D0FA54}" type="presOf" srcId="{E503F6B2-28D9-4CA2-AA1D-B10FC2BF5164}" destId="{3B9863C7-DEDE-48B1-9E7B-61B7DE82CFA0}" srcOrd="0" destOrd="0" presId="urn:microsoft.com/office/officeart/2005/8/layout/orgChart1"/>
    <dgm:cxn modelId="{2E18A544-ED6B-4248-B66C-079C170F897C}" srcId="{87D51F3E-64C2-4A6F-99EC-17C6A0676F23}" destId="{5DFE020B-3B96-4F65-9F8F-1B83C5CC3B14}" srcOrd="1" destOrd="0" parTransId="{68FD52BB-0DA7-4178-B5BE-53BEC9F9C0FA}" sibTransId="{A5C92012-E576-4315-8AAF-0BA5EF4FF364}"/>
    <dgm:cxn modelId="{6D55F4DA-0D02-4728-BBEB-12146E997076}" type="presOf" srcId="{736682E1-355C-46E0-BAE2-5A223ED8EB51}" destId="{BE354975-68DF-45F1-AE95-5CF2F42B981E}" srcOrd="0" destOrd="0" presId="urn:microsoft.com/office/officeart/2005/8/layout/orgChart1"/>
    <dgm:cxn modelId="{716893C6-B49D-4FF1-828D-AB0DB9CE2D2D}" srcId="{87D51F3E-64C2-4A6F-99EC-17C6A0676F23}" destId="{E503F6B2-28D9-4CA2-AA1D-B10FC2BF5164}" srcOrd="2" destOrd="0" parTransId="{736682E1-355C-46E0-BAE2-5A223ED8EB51}" sibTransId="{AA922A7C-E8FE-483B-8D92-6A0921E553E7}"/>
    <dgm:cxn modelId="{7E426076-21C9-41B4-8B30-BF3DF8092523}" type="presOf" srcId="{A3030D82-CA07-4FA0-8152-55D770B803B2}" destId="{BF4E1E1E-FBC6-4314-801A-DFA32872E7BC}" srcOrd="1" destOrd="0" presId="urn:microsoft.com/office/officeart/2005/8/layout/orgChart1"/>
    <dgm:cxn modelId="{30057FE4-6780-42B1-9E4A-F8CEC6DE1ACA}" type="presOf" srcId="{36212655-834A-4EE5-AC47-F31605D3288D}" destId="{6BB22EB2-B2F2-4ED6-8F6B-D41B80EAE7AF}" srcOrd="0" destOrd="0" presId="urn:microsoft.com/office/officeart/2005/8/layout/orgChart1"/>
    <dgm:cxn modelId="{E968C2F5-2691-4359-B6D5-04BEE54ADC70}" srcId="{87D51F3E-64C2-4A6F-99EC-17C6A0676F23}" destId="{4DFEAE17-A693-4C5D-A755-26018035BF45}" srcOrd="3" destOrd="0" parTransId="{36212655-834A-4EE5-AC47-F31605D3288D}" sibTransId="{E880B3D4-DFAF-4E9E-8B9A-805396112A7C}"/>
    <dgm:cxn modelId="{854BB0A8-878A-47B7-A450-5A7539B2C83F}" type="presOf" srcId="{4DFEAE17-A693-4C5D-A755-26018035BF45}" destId="{AE779AD6-718E-4419-8C64-6E1FDCEC4279}" srcOrd="1" destOrd="0" presId="urn:microsoft.com/office/officeart/2005/8/layout/orgChart1"/>
    <dgm:cxn modelId="{709A2A62-EA1F-4836-9D8D-ADD87DA61C12}" srcId="{3B6511FB-0548-429D-AD24-6E50C5DAD5E7}" destId="{87D51F3E-64C2-4A6F-99EC-17C6A0676F23}" srcOrd="0" destOrd="0" parTransId="{8EF9044D-4511-4498-9F47-936AF734E09F}" sibTransId="{A6F53C29-F09F-4662-B151-C2AA58996CA1}"/>
    <dgm:cxn modelId="{EF584B6C-5F1E-4133-B97C-43AF326CD1CC}" type="presOf" srcId="{E503F6B2-28D9-4CA2-AA1D-B10FC2BF5164}" destId="{3759B868-5304-4AA1-A603-F1F2F22D6CC0}" srcOrd="1" destOrd="0" presId="urn:microsoft.com/office/officeart/2005/8/layout/orgChart1"/>
    <dgm:cxn modelId="{AE329C56-EB60-4BC5-B32F-D0E1CAC12871}" type="presOf" srcId="{87D51F3E-64C2-4A6F-99EC-17C6A0676F23}" destId="{1A3189C7-80FF-4B60-A530-9743B2299B29}" srcOrd="1" destOrd="0" presId="urn:microsoft.com/office/officeart/2005/8/layout/orgChart1"/>
    <dgm:cxn modelId="{F23C1780-E4EF-4B85-BCE7-013B4B437E4B}" type="presOf" srcId="{5DFE020B-3B96-4F65-9F8F-1B83C5CC3B14}" destId="{B21B00B0-8C81-43D7-99F1-37729EF9541E}" srcOrd="0" destOrd="0" presId="urn:microsoft.com/office/officeart/2005/8/layout/orgChart1"/>
    <dgm:cxn modelId="{1D3ABEC5-3F71-4BC6-A90C-0E97DFED554A}" type="presParOf" srcId="{4B116E27-3A6E-4F73-9C98-736F63E711CD}" destId="{C802402C-A2D9-4BFA-9083-EB83290E3ADD}" srcOrd="0" destOrd="0" presId="urn:microsoft.com/office/officeart/2005/8/layout/orgChart1"/>
    <dgm:cxn modelId="{6B91970B-1CC5-4935-BCB3-31E7BA137967}" type="presParOf" srcId="{C802402C-A2D9-4BFA-9083-EB83290E3ADD}" destId="{1ED6D6FA-176A-42BF-819A-236959F12EB0}" srcOrd="0" destOrd="0" presId="urn:microsoft.com/office/officeart/2005/8/layout/orgChart1"/>
    <dgm:cxn modelId="{866BA1B9-A013-428A-AB7A-80F24AEDA333}" type="presParOf" srcId="{1ED6D6FA-176A-42BF-819A-236959F12EB0}" destId="{E7F035A9-6795-4648-8D65-6C055131B874}" srcOrd="0" destOrd="0" presId="urn:microsoft.com/office/officeart/2005/8/layout/orgChart1"/>
    <dgm:cxn modelId="{41762C1B-76CC-444E-A9C7-9989A38ACD82}" type="presParOf" srcId="{1ED6D6FA-176A-42BF-819A-236959F12EB0}" destId="{1A3189C7-80FF-4B60-A530-9743B2299B29}" srcOrd="1" destOrd="0" presId="urn:microsoft.com/office/officeart/2005/8/layout/orgChart1"/>
    <dgm:cxn modelId="{65FC8ADE-310C-48C7-B80F-EC21BC0E9048}" type="presParOf" srcId="{C802402C-A2D9-4BFA-9083-EB83290E3ADD}" destId="{18176A03-C507-48CE-8B8E-85CF77544AAA}" srcOrd="1" destOrd="0" presId="urn:microsoft.com/office/officeart/2005/8/layout/orgChart1"/>
    <dgm:cxn modelId="{8429216F-F162-4E98-A4E7-349AC271A339}" type="presParOf" srcId="{18176A03-C507-48CE-8B8E-85CF77544AAA}" destId="{4C187DAD-5973-456F-BAE8-52D9080219C5}" srcOrd="0" destOrd="0" presId="urn:microsoft.com/office/officeart/2005/8/layout/orgChart1"/>
    <dgm:cxn modelId="{03EA86BF-4378-4499-99EA-E4A107FB1230}" type="presParOf" srcId="{18176A03-C507-48CE-8B8E-85CF77544AAA}" destId="{5EDC9E14-347C-48E8-A690-5E7769162EC1}" srcOrd="1" destOrd="0" presId="urn:microsoft.com/office/officeart/2005/8/layout/orgChart1"/>
    <dgm:cxn modelId="{C417D659-6FF2-4C4F-B5BE-EC4F3BC9ED51}" type="presParOf" srcId="{5EDC9E14-347C-48E8-A690-5E7769162EC1}" destId="{09AC7CC9-2F6A-4C73-BA90-054711C16B26}" srcOrd="0" destOrd="0" presId="urn:microsoft.com/office/officeart/2005/8/layout/orgChart1"/>
    <dgm:cxn modelId="{F3CC885D-8B23-47A8-8FEA-BB5F474DBDDF}" type="presParOf" srcId="{09AC7CC9-2F6A-4C73-BA90-054711C16B26}" destId="{F3E8058C-C1B1-4CD1-AA7C-B3426D248086}" srcOrd="0" destOrd="0" presId="urn:microsoft.com/office/officeart/2005/8/layout/orgChart1"/>
    <dgm:cxn modelId="{044D452F-E631-42C9-AEB4-D8AB3DFC464C}" type="presParOf" srcId="{09AC7CC9-2F6A-4C73-BA90-054711C16B26}" destId="{BF4E1E1E-FBC6-4314-801A-DFA32872E7BC}" srcOrd="1" destOrd="0" presId="urn:microsoft.com/office/officeart/2005/8/layout/orgChart1"/>
    <dgm:cxn modelId="{53B76639-8C72-4981-AC26-A3304A6514DA}" type="presParOf" srcId="{5EDC9E14-347C-48E8-A690-5E7769162EC1}" destId="{B4BE0B5E-9344-4010-9AAC-0F09229F1B69}" srcOrd="1" destOrd="0" presId="urn:microsoft.com/office/officeart/2005/8/layout/orgChart1"/>
    <dgm:cxn modelId="{19485339-54DB-4F92-BF2C-19D4F9DBA373}" type="presParOf" srcId="{5EDC9E14-347C-48E8-A690-5E7769162EC1}" destId="{0221BFEB-D561-4C22-8850-197BE9F62AD5}" srcOrd="2" destOrd="0" presId="urn:microsoft.com/office/officeart/2005/8/layout/orgChart1"/>
    <dgm:cxn modelId="{76AE6EB4-B00F-4A94-8C0E-28400CAF2451}" type="presParOf" srcId="{18176A03-C507-48CE-8B8E-85CF77544AAA}" destId="{A5422A2D-80E5-4477-9527-3F8FFF840D3F}" srcOrd="2" destOrd="0" presId="urn:microsoft.com/office/officeart/2005/8/layout/orgChart1"/>
    <dgm:cxn modelId="{72F3F99C-A21D-4AE1-A374-7A888E033BEF}" type="presParOf" srcId="{18176A03-C507-48CE-8B8E-85CF77544AAA}" destId="{5379D2ED-B128-4545-83D4-3D28B20A761D}" srcOrd="3" destOrd="0" presId="urn:microsoft.com/office/officeart/2005/8/layout/orgChart1"/>
    <dgm:cxn modelId="{8A3EA817-CBDF-4E23-8A91-151F1670E802}" type="presParOf" srcId="{5379D2ED-B128-4545-83D4-3D28B20A761D}" destId="{4CD13A4A-03D2-4301-A5DA-C05B975C02E0}" srcOrd="0" destOrd="0" presId="urn:microsoft.com/office/officeart/2005/8/layout/orgChart1"/>
    <dgm:cxn modelId="{78DD7562-1A61-4543-B657-4A2D94DD2309}" type="presParOf" srcId="{4CD13A4A-03D2-4301-A5DA-C05B975C02E0}" destId="{B21B00B0-8C81-43D7-99F1-37729EF9541E}" srcOrd="0" destOrd="0" presId="urn:microsoft.com/office/officeart/2005/8/layout/orgChart1"/>
    <dgm:cxn modelId="{8A420618-F777-4566-858F-66BADB82F62C}" type="presParOf" srcId="{4CD13A4A-03D2-4301-A5DA-C05B975C02E0}" destId="{A11EFAB5-62BF-4ED1-B221-867714E2041C}" srcOrd="1" destOrd="0" presId="urn:microsoft.com/office/officeart/2005/8/layout/orgChart1"/>
    <dgm:cxn modelId="{CFFC562A-74C8-4B6D-9EF9-D36A76C57931}" type="presParOf" srcId="{5379D2ED-B128-4545-83D4-3D28B20A761D}" destId="{C8BD3160-2515-4251-AC11-400DB93015ED}" srcOrd="1" destOrd="0" presId="urn:microsoft.com/office/officeart/2005/8/layout/orgChart1"/>
    <dgm:cxn modelId="{A52EE127-6D8A-4B7B-8D01-7504B759246F}" type="presParOf" srcId="{5379D2ED-B128-4545-83D4-3D28B20A761D}" destId="{D8833F3F-522B-447B-8855-E16F0AA1EA85}" srcOrd="2" destOrd="0" presId="urn:microsoft.com/office/officeart/2005/8/layout/orgChart1"/>
    <dgm:cxn modelId="{F85F4921-C625-494A-BF26-05164C929769}" type="presParOf" srcId="{18176A03-C507-48CE-8B8E-85CF77544AAA}" destId="{BE354975-68DF-45F1-AE95-5CF2F42B981E}" srcOrd="4" destOrd="0" presId="urn:microsoft.com/office/officeart/2005/8/layout/orgChart1"/>
    <dgm:cxn modelId="{7FA82441-15C4-489C-9933-AFC56701EB17}" type="presParOf" srcId="{18176A03-C507-48CE-8B8E-85CF77544AAA}" destId="{649518EC-BD70-4FE2-B69C-D6C0E2615533}" srcOrd="5" destOrd="0" presId="urn:microsoft.com/office/officeart/2005/8/layout/orgChart1"/>
    <dgm:cxn modelId="{4D37866E-1DE2-41E9-98B6-9FF130339744}" type="presParOf" srcId="{649518EC-BD70-4FE2-B69C-D6C0E2615533}" destId="{0AD90FA4-37DF-4D9C-BE6B-F0345359F6D0}" srcOrd="0" destOrd="0" presId="urn:microsoft.com/office/officeart/2005/8/layout/orgChart1"/>
    <dgm:cxn modelId="{4598D284-9618-4697-B94A-A64A75022054}" type="presParOf" srcId="{0AD90FA4-37DF-4D9C-BE6B-F0345359F6D0}" destId="{3B9863C7-DEDE-48B1-9E7B-61B7DE82CFA0}" srcOrd="0" destOrd="0" presId="urn:microsoft.com/office/officeart/2005/8/layout/orgChart1"/>
    <dgm:cxn modelId="{1229D61F-C99D-46A4-98BF-79C4CAF2418B}" type="presParOf" srcId="{0AD90FA4-37DF-4D9C-BE6B-F0345359F6D0}" destId="{3759B868-5304-4AA1-A603-F1F2F22D6CC0}" srcOrd="1" destOrd="0" presId="urn:microsoft.com/office/officeart/2005/8/layout/orgChart1"/>
    <dgm:cxn modelId="{E273FC71-72EE-4602-B6B4-941E42B1EB8F}" type="presParOf" srcId="{649518EC-BD70-4FE2-B69C-D6C0E2615533}" destId="{D1F85AB8-A46B-49C9-965B-DCA285FFA5B9}" srcOrd="1" destOrd="0" presId="urn:microsoft.com/office/officeart/2005/8/layout/orgChart1"/>
    <dgm:cxn modelId="{59C24F54-7B78-491B-9190-C4E77A767DA7}" type="presParOf" srcId="{649518EC-BD70-4FE2-B69C-D6C0E2615533}" destId="{8D792FAE-E2AB-4F99-BBAB-961C6956A6FC}" srcOrd="2" destOrd="0" presId="urn:microsoft.com/office/officeart/2005/8/layout/orgChart1"/>
    <dgm:cxn modelId="{5FEB45EE-8434-4D25-AB23-A5006A8FA45F}" type="presParOf" srcId="{18176A03-C507-48CE-8B8E-85CF77544AAA}" destId="{6BB22EB2-B2F2-4ED6-8F6B-D41B80EAE7AF}" srcOrd="6" destOrd="0" presId="urn:microsoft.com/office/officeart/2005/8/layout/orgChart1"/>
    <dgm:cxn modelId="{AE7E85CE-2C99-493E-A22D-B66C5B072CCF}" type="presParOf" srcId="{18176A03-C507-48CE-8B8E-85CF77544AAA}" destId="{8DD1F583-07E6-4B7C-8F65-AB668E91BDD7}" srcOrd="7" destOrd="0" presId="urn:microsoft.com/office/officeart/2005/8/layout/orgChart1"/>
    <dgm:cxn modelId="{3406A6DF-ACA6-4F2D-8725-CD3E531C459F}" type="presParOf" srcId="{8DD1F583-07E6-4B7C-8F65-AB668E91BDD7}" destId="{70E77269-C5E8-4260-AA85-AD41040E0566}" srcOrd="0" destOrd="0" presId="urn:microsoft.com/office/officeart/2005/8/layout/orgChart1"/>
    <dgm:cxn modelId="{411245AE-BB4E-4B7C-9CDD-D92C84B85692}" type="presParOf" srcId="{70E77269-C5E8-4260-AA85-AD41040E0566}" destId="{59A4C607-D542-4178-AA1E-55874670032E}" srcOrd="0" destOrd="0" presId="urn:microsoft.com/office/officeart/2005/8/layout/orgChart1"/>
    <dgm:cxn modelId="{B4792B21-9193-41D2-996A-4FBA53F663EA}" type="presParOf" srcId="{70E77269-C5E8-4260-AA85-AD41040E0566}" destId="{AE779AD6-718E-4419-8C64-6E1FDCEC4279}" srcOrd="1" destOrd="0" presId="urn:microsoft.com/office/officeart/2005/8/layout/orgChart1"/>
    <dgm:cxn modelId="{846B0A18-7E0F-44FB-9EA9-58B3A373190A}" type="presParOf" srcId="{8DD1F583-07E6-4B7C-8F65-AB668E91BDD7}" destId="{C8946786-D542-4108-B642-6579DCC5D27E}" srcOrd="1" destOrd="0" presId="urn:microsoft.com/office/officeart/2005/8/layout/orgChart1"/>
    <dgm:cxn modelId="{DB9D8D9D-EC4E-4394-9017-79B402731C17}" type="presParOf" srcId="{8DD1F583-07E6-4B7C-8F65-AB668E91BDD7}" destId="{0A7F3868-0172-4A0C-927B-1BF0C0CEC41F}" srcOrd="2" destOrd="0" presId="urn:microsoft.com/office/officeart/2005/8/layout/orgChart1"/>
    <dgm:cxn modelId="{07024FC5-38BA-4FC8-9015-982EC80D2D31}" type="presParOf" srcId="{C802402C-A2D9-4BFA-9083-EB83290E3ADD}" destId="{6FC14527-95B4-41FA-B187-797A7E5DDEB1}"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40FBC5-7763-4383-8CA9-FBDC57C80307}">
      <dsp:nvSpPr>
        <dsp:cNvPr id="0" name=""/>
        <dsp:cNvSpPr/>
      </dsp:nvSpPr>
      <dsp:spPr>
        <a:xfrm>
          <a:off x="3704431" y="1498177"/>
          <a:ext cx="2620912" cy="454869"/>
        </a:xfrm>
        <a:custGeom>
          <a:avLst/>
          <a:gdLst/>
          <a:ahLst/>
          <a:cxnLst/>
          <a:rect l="0" t="0" r="0" b="0"/>
          <a:pathLst>
            <a:path>
              <a:moveTo>
                <a:pt x="0" y="0"/>
              </a:moveTo>
              <a:lnTo>
                <a:pt x="0" y="227434"/>
              </a:lnTo>
              <a:lnTo>
                <a:pt x="2620912" y="227434"/>
              </a:lnTo>
              <a:lnTo>
                <a:pt x="2620912" y="45486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1320B5-8290-4556-9A14-3B772FF7BC52}">
      <dsp:nvSpPr>
        <dsp:cNvPr id="0" name=""/>
        <dsp:cNvSpPr/>
      </dsp:nvSpPr>
      <dsp:spPr>
        <a:xfrm>
          <a:off x="3658711" y="1498177"/>
          <a:ext cx="91440" cy="454869"/>
        </a:xfrm>
        <a:custGeom>
          <a:avLst/>
          <a:gdLst/>
          <a:ahLst/>
          <a:cxnLst/>
          <a:rect l="0" t="0" r="0" b="0"/>
          <a:pathLst>
            <a:path>
              <a:moveTo>
                <a:pt x="45720" y="0"/>
              </a:moveTo>
              <a:lnTo>
                <a:pt x="45720" y="45486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C3939E-86C3-4B56-A88B-90B21EA6D9D0}">
      <dsp:nvSpPr>
        <dsp:cNvPr id="0" name=""/>
        <dsp:cNvSpPr/>
      </dsp:nvSpPr>
      <dsp:spPr>
        <a:xfrm>
          <a:off x="1083518" y="1498177"/>
          <a:ext cx="2620912" cy="454869"/>
        </a:xfrm>
        <a:custGeom>
          <a:avLst/>
          <a:gdLst/>
          <a:ahLst/>
          <a:cxnLst/>
          <a:rect l="0" t="0" r="0" b="0"/>
          <a:pathLst>
            <a:path>
              <a:moveTo>
                <a:pt x="2620912" y="0"/>
              </a:moveTo>
              <a:lnTo>
                <a:pt x="2620912" y="227434"/>
              </a:lnTo>
              <a:lnTo>
                <a:pt x="0" y="227434"/>
              </a:lnTo>
              <a:lnTo>
                <a:pt x="0" y="454869"/>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BF1412-76A7-4723-A402-48023E581249}">
      <dsp:nvSpPr>
        <dsp:cNvPr id="0" name=""/>
        <dsp:cNvSpPr/>
      </dsp:nvSpPr>
      <dsp:spPr>
        <a:xfrm>
          <a:off x="2621409" y="415156"/>
          <a:ext cx="2166043" cy="108302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HK" sz="2700" kern="1200" dirty="0" smtClean="0"/>
            <a:t>Metacognitive Knowledge</a:t>
          </a:r>
          <a:endParaRPr lang="zh-HK" altLang="en-US" sz="2700" kern="1200" dirty="0"/>
        </a:p>
      </dsp:txBody>
      <dsp:txXfrm>
        <a:off x="2621409" y="415156"/>
        <a:ext cx="2166043" cy="1083021"/>
      </dsp:txXfrm>
    </dsp:sp>
    <dsp:sp modelId="{4EB53739-DB69-412A-851A-B2EF9CB7DED1}">
      <dsp:nvSpPr>
        <dsp:cNvPr id="0" name=""/>
        <dsp:cNvSpPr/>
      </dsp:nvSpPr>
      <dsp:spPr>
        <a:xfrm>
          <a:off x="497" y="1953047"/>
          <a:ext cx="2166043" cy="108302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HK" sz="2700" kern="1200" dirty="0" smtClean="0"/>
            <a:t>Declarative </a:t>
          </a:r>
          <a:endParaRPr lang="zh-HK" altLang="en-US" sz="2700" kern="1200" dirty="0"/>
        </a:p>
      </dsp:txBody>
      <dsp:txXfrm>
        <a:off x="497" y="1953047"/>
        <a:ext cx="2166043" cy="1083021"/>
      </dsp:txXfrm>
    </dsp:sp>
    <dsp:sp modelId="{8D9702B7-F649-41F6-91F3-F0B551B8B5E0}">
      <dsp:nvSpPr>
        <dsp:cNvPr id="0" name=""/>
        <dsp:cNvSpPr/>
      </dsp:nvSpPr>
      <dsp:spPr>
        <a:xfrm>
          <a:off x="2621409" y="1953047"/>
          <a:ext cx="2166043" cy="108302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HK" sz="2700" kern="1200" dirty="0" smtClean="0"/>
            <a:t>Procedural </a:t>
          </a:r>
          <a:endParaRPr lang="zh-HK" altLang="en-US" sz="2700" kern="1200" dirty="0"/>
        </a:p>
      </dsp:txBody>
      <dsp:txXfrm>
        <a:off x="2621409" y="1953047"/>
        <a:ext cx="2166043" cy="1083021"/>
      </dsp:txXfrm>
    </dsp:sp>
    <dsp:sp modelId="{53ADD2EF-C75F-4529-8B1E-D3466767758D}">
      <dsp:nvSpPr>
        <dsp:cNvPr id="0" name=""/>
        <dsp:cNvSpPr/>
      </dsp:nvSpPr>
      <dsp:spPr>
        <a:xfrm>
          <a:off x="5242321" y="1953047"/>
          <a:ext cx="2166043" cy="108302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HK" sz="2700" kern="1200" dirty="0" smtClean="0"/>
            <a:t>Conditional</a:t>
          </a:r>
          <a:endParaRPr lang="zh-HK" altLang="en-US" sz="2700" kern="1200" dirty="0"/>
        </a:p>
      </dsp:txBody>
      <dsp:txXfrm>
        <a:off x="5242321" y="1953047"/>
        <a:ext cx="2166043" cy="10830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AD4D7E-9FB9-479A-8E55-A4B6C955690B}">
      <dsp:nvSpPr>
        <dsp:cNvPr id="0" name=""/>
        <dsp:cNvSpPr/>
      </dsp:nvSpPr>
      <dsp:spPr>
        <a:xfrm>
          <a:off x="3704431" y="1557766"/>
          <a:ext cx="2901333" cy="335691"/>
        </a:xfrm>
        <a:custGeom>
          <a:avLst/>
          <a:gdLst/>
          <a:ahLst/>
          <a:cxnLst/>
          <a:rect l="0" t="0" r="0" b="0"/>
          <a:pathLst>
            <a:path>
              <a:moveTo>
                <a:pt x="0" y="0"/>
              </a:moveTo>
              <a:lnTo>
                <a:pt x="0" y="167845"/>
              </a:lnTo>
              <a:lnTo>
                <a:pt x="2901333" y="167845"/>
              </a:lnTo>
              <a:lnTo>
                <a:pt x="2901333"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40FBC5-7763-4383-8CA9-FBDC57C80307}">
      <dsp:nvSpPr>
        <dsp:cNvPr id="0" name=""/>
        <dsp:cNvSpPr/>
      </dsp:nvSpPr>
      <dsp:spPr>
        <a:xfrm>
          <a:off x="3704431" y="1557766"/>
          <a:ext cx="967111" cy="335691"/>
        </a:xfrm>
        <a:custGeom>
          <a:avLst/>
          <a:gdLst/>
          <a:ahLst/>
          <a:cxnLst/>
          <a:rect l="0" t="0" r="0" b="0"/>
          <a:pathLst>
            <a:path>
              <a:moveTo>
                <a:pt x="0" y="0"/>
              </a:moveTo>
              <a:lnTo>
                <a:pt x="0" y="167845"/>
              </a:lnTo>
              <a:lnTo>
                <a:pt x="967111" y="167845"/>
              </a:lnTo>
              <a:lnTo>
                <a:pt x="967111"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1320B5-8290-4556-9A14-3B772FF7BC52}">
      <dsp:nvSpPr>
        <dsp:cNvPr id="0" name=""/>
        <dsp:cNvSpPr/>
      </dsp:nvSpPr>
      <dsp:spPr>
        <a:xfrm>
          <a:off x="2737319" y="1557766"/>
          <a:ext cx="967111" cy="335691"/>
        </a:xfrm>
        <a:custGeom>
          <a:avLst/>
          <a:gdLst/>
          <a:ahLst/>
          <a:cxnLst/>
          <a:rect l="0" t="0" r="0" b="0"/>
          <a:pathLst>
            <a:path>
              <a:moveTo>
                <a:pt x="967111" y="0"/>
              </a:moveTo>
              <a:lnTo>
                <a:pt x="967111" y="167845"/>
              </a:lnTo>
              <a:lnTo>
                <a:pt x="0" y="167845"/>
              </a:lnTo>
              <a:lnTo>
                <a:pt x="0"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C3939E-86C3-4B56-A88B-90B21EA6D9D0}">
      <dsp:nvSpPr>
        <dsp:cNvPr id="0" name=""/>
        <dsp:cNvSpPr/>
      </dsp:nvSpPr>
      <dsp:spPr>
        <a:xfrm>
          <a:off x="803097" y="1557766"/>
          <a:ext cx="2901333" cy="335691"/>
        </a:xfrm>
        <a:custGeom>
          <a:avLst/>
          <a:gdLst/>
          <a:ahLst/>
          <a:cxnLst/>
          <a:rect l="0" t="0" r="0" b="0"/>
          <a:pathLst>
            <a:path>
              <a:moveTo>
                <a:pt x="2901333" y="0"/>
              </a:moveTo>
              <a:lnTo>
                <a:pt x="2901333" y="167845"/>
              </a:lnTo>
              <a:lnTo>
                <a:pt x="0" y="167845"/>
              </a:lnTo>
              <a:lnTo>
                <a:pt x="0"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BBF1412-76A7-4723-A402-48023E581249}">
      <dsp:nvSpPr>
        <dsp:cNvPr id="0" name=""/>
        <dsp:cNvSpPr/>
      </dsp:nvSpPr>
      <dsp:spPr>
        <a:xfrm>
          <a:off x="2905165" y="758501"/>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HK" sz="2000" kern="1200" dirty="0" smtClean="0"/>
            <a:t>Metacognitive Skills</a:t>
          </a:r>
          <a:endParaRPr lang="zh-HK" altLang="en-US" sz="2000" kern="1200" dirty="0"/>
        </a:p>
      </dsp:txBody>
      <dsp:txXfrm>
        <a:off x="2905165" y="758501"/>
        <a:ext cx="1598530" cy="799265"/>
      </dsp:txXfrm>
    </dsp:sp>
    <dsp:sp modelId="{4EB53739-DB69-412A-851A-B2EF9CB7DED1}">
      <dsp:nvSpPr>
        <dsp:cNvPr id="0" name=""/>
        <dsp:cNvSpPr/>
      </dsp:nvSpPr>
      <dsp:spPr>
        <a:xfrm>
          <a:off x="3832" y="1893458"/>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HK" sz="2000" kern="1200" dirty="0" smtClean="0"/>
            <a:t>Prediction </a:t>
          </a:r>
          <a:endParaRPr lang="zh-HK" altLang="en-US" sz="2000" kern="1200" dirty="0"/>
        </a:p>
      </dsp:txBody>
      <dsp:txXfrm>
        <a:off x="3832" y="1893458"/>
        <a:ext cx="1598530" cy="799265"/>
      </dsp:txXfrm>
    </dsp:sp>
    <dsp:sp modelId="{8D9702B7-F649-41F6-91F3-F0B551B8B5E0}">
      <dsp:nvSpPr>
        <dsp:cNvPr id="0" name=""/>
        <dsp:cNvSpPr/>
      </dsp:nvSpPr>
      <dsp:spPr>
        <a:xfrm>
          <a:off x="1938054" y="1893458"/>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HK" sz="2000" kern="1200" dirty="0" smtClean="0"/>
            <a:t>Planning</a:t>
          </a:r>
          <a:endParaRPr lang="zh-HK" altLang="en-US" sz="2000" kern="1200" dirty="0"/>
        </a:p>
      </dsp:txBody>
      <dsp:txXfrm>
        <a:off x="1938054" y="1893458"/>
        <a:ext cx="1598530" cy="799265"/>
      </dsp:txXfrm>
    </dsp:sp>
    <dsp:sp modelId="{53ADD2EF-C75F-4529-8B1E-D3466767758D}">
      <dsp:nvSpPr>
        <dsp:cNvPr id="0" name=""/>
        <dsp:cNvSpPr/>
      </dsp:nvSpPr>
      <dsp:spPr>
        <a:xfrm>
          <a:off x="3872276" y="1893458"/>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HK" sz="2000" kern="1200" dirty="0" smtClean="0"/>
            <a:t>Monitoring</a:t>
          </a:r>
          <a:endParaRPr lang="zh-HK" altLang="en-US" sz="2000" kern="1200" dirty="0"/>
        </a:p>
      </dsp:txBody>
      <dsp:txXfrm>
        <a:off x="3872276" y="1893458"/>
        <a:ext cx="1598530" cy="799265"/>
      </dsp:txXfrm>
    </dsp:sp>
    <dsp:sp modelId="{82FF3E80-3A0F-4C02-9416-EC32CBB0037B}">
      <dsp:nvSpPr>
        <dsp:cNvPr id="0" name=""/>
        <dsp:cNvSpPr/>
      </dsp:nvSpPr>
      <dsp:spPr>
        <a:xfrm>
          <a:off x="5806498" y="1893458"/>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zh-HK" sz="2000" kern="1200" dirty="0" smtClean="0"/>
            <a:t>Evaluation</a:t>
          </a:r>
          <a:endParaRPr lang="zh-HK" altLang="en-US" sz="2000" kern="1200" dirty="0"/>
        </a:p>
      </dsp:txBody>
      <dsp:txXfrm>
        <a:off x="5806498" y="1893458"/>
        <a:ext cx="1598530" cy="7992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2EB2-B2F2-4ED6-8F6B-D41B80EAE7AF}">
      <dsp:nvSpPr>
        <dsp:cNvPr id="0" name=""/>
        <dsp:cNvSpPr/>
      </dsp:nvSpPr>
      <dsp:spPr>
        <a:xfrm>
          <a:off x="3704431" y="1645630"/>
          <a:ext cx="2901333" cy="335691"/>
        </a:xfrm>
        <a:custGeom>
          <a:avLst/>
          <a:gdLst/>
          <a:ahLst/>
          <a:cxnLst/>
          <a:rect l="0" t="0" r="0" b="0"/>
          <a:pathLst>
            <a:path>
              <a:moveTo>
                <a:pt x="0" y="0"/>
              </a:moveTo>
              <a:lnTo>
                <a:pt x="0" y="167845"/>
              </a:lnTo>
              <a:lnTo>
                <a:pt x="2901333" y="167845"/>
              </a:lnTo>
              <a:lnTo>
                <a:pt x="2901333"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354975-68DF-45F1-AE95-5CF2F42B981E}">
      <dsp:nvSpPr>
        <dsp:cNvPr id="0" name=""/>
        <dsp:cNvSpPr/>
      </dsp:nvSpPr>
      <dsp:spPr>
        <a:xfrm>
          <a:off x="3704431" y="1645630"/>
          <a:ext cx="967111" cy="335691"/>
        </a:xfrm>
        <a:custGeom>
          <a:avLst/>
          <a:gdLst/>
          <a:ahLst/>
          <a:cxnLst/>
          <a:rect l="0" t="0" r="0" b="0"/>
          <a:pathLst>
            <a:path>
              <a:moveTo>
                <a:pt x="0" y="0"/>
              </a:moveTo>
              <a:lnTo>
                <a:pt x="0" y="167845"/>
              </a:lnTo>
              <a:lnTo>
                <a:pt x="967111" y="167845"/>
              </a:lnTo>
              <a:lnTo>
                <a:pt x="967111"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422A2D-80E5-4477-9527-3F8FFF840D3F}">
      <dsp:nvSpPr>
        <dsp:cNvPr id="0" name=""/>
        <dsp:cNvSpPr/>
      </dsp:nvSpPr>
      <dsp:spPr>
        <a:xfrm>
          <a:off x="2699530" y="1645630"/>
          <a:ext cx="1004900" cy="348423"/>
        </a:xfrm>
        <a:custGeom>
          <a:avLst/>
          <a:gdLst/>
          <a:ahLst/>
          <a:cxnLst/>
          <a:rect l="0" t="0" r="0" b="0"/>
          <a:pathLst>
            <a:path>
              <a:moveTo>
                <a:pt x="1004900" y="0"/>
              </a:moveTo>
              <a:lnTo>
                <a:pt x="1004900" y="180578"/>
              </a:lnTo>
              <a:lnTo>
                <a:pt x="0" y="180578"/>
              </a:lnTo>
              <a:lnTo>
                <a:pt x="0" y="348423"/>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C187DAD-5973-456F-BAE8-52D9080219C5}">
      <dsp:nvSpPr>
        <dsp:cNvPr id="0" name=""/>
        <dsp:cNvSpPr/>
      </dsp:nvSpPr>
      <dsp:spPr>
        <a:xfrm>
          <a:off x="803097" y="1645630"/>
          <a:ext cx="2901333" cy="335691"/>
        </a:xfrm>
        <a:custGeom>
          <a:avLst/>
          <a:gdLst/>
          <a:ahLst/>
          <a:cxnLst/>
          <a:rect l="0" t="0" r="0" b="0"/>
          <a:pathLst>
            <a:path>
              <a:moveTo>
                <a:pt x="2901333" y="0"/>
              </a:moveTo>
              <a:lnTo>
                <a:pt x="2901333" y="167845"/>
              </a:lnTo>
              <a:lnTo>
                <a:pt x="0" y="167845"/>
              </a:lnTo>
              <a:lnTo>
                <a:pt x="0" y="335691"/>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F035A9-6795-4648-8D65-6C055131B874}">
      <dsp:nvSpPr>
        <dsp:cNvPr id="0" name=""/>
        <dsp:cNvSpPr/>
      </dsp:nvSpPr>
      <dsp:spPr>
        <a:xfrm>
          <a:off x="2404321" y="670638"/>
          <a:ext cx="2600218" cy="974991"/>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altLang="zh-HK" sz="2500" kern="1200" dirty="0" smtClean="0"/>
            <a:t>Metacognitive skills</a:t>
          </a:r>
          <a:endParaRPr lang="zh-HK" altLang="en-US" sz="2500" kern="1200" dirty="0"/>
        </a:p>
      </dsp:txBody>
      <dsp:txXfrm>
        <a:off x="2404321" y="670638"/>
        <a:ext cx="2600218" cy="974991"/>
      </dsp:txXfrm>
    </dsp:sp>
    <dsp:sp modelId="{F3E8058C-C1B1-4CD1-AA7C-B3426D248086}">
      <dsp:nvSpPr>
        <dsp:cNvPr id="0" name=""/>
        <dsp:cNvSpPr/>
      </dsp:nvSpPr>
      <dsp:spPr>
        <a:xfrm>
          <a:off x="3832" y="1981321"/>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altLang="zh-HK" sz="2500" kern="1200" dirty="0" smtClean="0"/>
            <a:t>Prediction</a:t>
          </a:r>
        </a:p>
      </dsp:txBody>
      <dsp:txXfrm>
        <a:off x="3832" y="1981321"/>
        <a:ext cx="1598530" cy="799265"/>
      </dsp:txXfrm>
    </dsp:sp>
    <dsp:sp modelId="{B21B00B0-8C81-43D7-99F1-37729EF9541E}">
      <dsp:nvSpPr>
        <dsp:cNvPr id="0" name=""/>
        <dsp:cNvSpPr/>
      </dsp:nvSpPr>
      <dsp:spPr>
        <a:xfrm>
          <a:off x="1900265" y="1994053"/>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altLang="zh-HK" sz="2500" kern="1200" dirty="0" smtClean="0"/>
            <a:t>Planning</a:t>
          </a:r>
          <a:endParaRPr lang="zh-HK" altLang="en-US" sz="2500" kern="1200" dirty="0"/>
        </a:p>
      </dsp:txBody>
      <dsp:txXfrm>
        <a:off x="1900265" y="1994053"/>
        <a:ext cx="1598530" cy="799265"/>
      </dsp:txXfrm>
    </dsp:sp>
    <dsp:sp modelId="{3B9863C7-DEDE-48B1-9E7B-61B7DE82CFA0}">
      <dsp:nvSpPr>
        <dsp:cNvPr id="0" name=""/>
        <dsp:cNvSpPr/>
      </dsp:nvSpPr>
      <dsp:spPr>
        <a:xfrm>
          <a:off x="3872276" y="1981321"/>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altLang="zh-HK" sz="2500" kern="1200" dirty="0" smtClean="0"/>
            <a:t>Monitoring</a:t>
          </a:r>
          <a:endParaRPr lang="zh-HK" altLang="en-US" sz="2500" kern="1200" dirty="0"/>
        </a:p>
      </dsp:txBody>
      <dsp:txXfrm>
        <a:off x="3872276" y="1981321"/>
        <a:ext cx="1598530" cy="799265"/>
      </dsp:txXfrm>
    </dsp:sp>
    <dsp:sp modelId="{59A4C607-D542-4178-AA1E-55874670032E}">
      <dsp:nvSpPr>
        <dsp:cNvPr id="0" name=""/>
        <dsp:cNvSpPr/>
      </dsp:nvSpPr>
      <dsp:spPr>
        <a:xfrm>
          <a:off x="5806498" y="1981321"/>
          <a:ext cx="1598530" cy="799265"/>
        </a:xfrm>
        <a:prstGeom prst="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altLang="zh-HK" sz="2500" i="0" kern="1200" dirty="0" smtClean="0"/>
            <a:t>Evaluation</a:t>
          </a:r>
          <a:endParaRPr lang="zh-HK" altLang="en-US" sz="2500" i="0" kern="1200" dirty="0"/>
        </a:p>
      </dsp:txBody>
      <dsp:txXfrm>
        <a:off x="5806498" y="1981321"/>
        <a:ext cx="1598530" cy="79926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zh-TW" altLang="en-US" smtClean="0"/>
              <a:t>按一下以編輯母片標題樣式</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en-US" dirty="0"/>
          </a:p>
        </p:txBody>
      </p:sp>
      <p:sp>
        <p:nvSpPr>
          <p:cNvPr id="4" name="Date Placeholder 3"/>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直排標題及文字">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400065D9-C23B-417D-80F5-EEBE2E15FC12}" type="slidenum">
              <a:rPr lang="zh-HK" altLang="en-US" smtClean="0"/>
              <a:t>‹#›</a:t>
            </a:fld>
            <a:endParaRPr lang="zh-HK" alt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zh-TW" altLang="en-US" smtClean="0"/>
              <a:t>按一下以編輯母片標題樣式</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Date Placeholder 3"/>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400065D9-C23B-417D-80F5-EEBE2E15FC12}" type="slidenum">
              <a:rPr lang="zh-HK" altLang="en-US" smtClean="0"/>
              <a:t>‹#›</a:t>
            </a:fld>
            <a:endParaRPr lang="zh-HK" altLang="en-US"/>
          </a:p>
        </p:txBody>
      </p:sp>
      <p:sp>
        <p:nvSpPr>
          <p:cNvPr id="7" name="Title 6"/>
          <p:cNvSpPr>
            <a:spLocks noGrp="1"/>
          </p:cNvSpPr>
          <p:nvPr>
            <p:ph type="title"/>
          </p:nvPr>
        </p:nvSpPr>
        <p:spPr/>
        <p:txBody>
          <a:bodyPr/>
          <a:lstStyle/>
          <a:p>
            <a:r>
              <a:rPr lang="zh-TW" altLang="en-US" smtClean="0"/>
              <a:t>按一下以編輯母片標題樣式</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章節標題">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zh-TW" altLang="en-US" smtClean="0"/>
              <a:t>按一下以編輯母片標題樣式</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Date Placeholder 3"/>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11"/>
          </p:nvPr>
        </p:nvSpPr>
        <p:spPr/>
        <p:txBody>
          <a:bodyPr/>
          <a:lstStyle/>
          <a:p>
            <a:endParaRPr lang="zh-HK" altLang="en-US"/>
          </a:p>
        </p:txBody>
      </p:sp>
      <p:sp>
        <p:nvSpPr>
          <p:cNvPr id="6" name="Slide Number Placeholder 5"/>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5" name="Date Placeholder 4"/>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400065D9-C23B-417D-80F5-EEBE2E15FC12}" type="slidenum">
              <a:rPr lang="zh-HK" altLang="en-US" smtClean="0"/>
              <a:t>‹#›</a:t>
            </a:fld>
            <a:endParaRPr lang="zh-HK" altLang="en-US"/>
          </a:p>
        </p:txBody>
      </p:sp>
      <p:sp>
        <p:nvSpPr>
          <p:cNvPr id="9" name="Content Placeholder 8"/>
          <p:cNvSpPr>
            <a:spLocks noGrp="1"/>
          </p:cNvSpPr>
          <p:nvPr>
            <p:ph sz="quarter" idx="13"/>
          </p:nvPr>
        </p:nvSpPr>
        <p:spPr>
          <a:xfrm>
            <a:off x="676655" y="2679192"/>
            <a:ext cx="3822192" cy="34472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TW" altLang="en-US" smtClean="0"/>
              <a:t>按一下以編輯母片標題樣式</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
        <p:nvSpPr>
          <p:cNvPr id="7" name="Date Placeholder 6"/>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8" name="Footer Placeholder 7"/>
          <p:cNvSpPr>
            <a:spLocks noGrp="1"/>
          </p:cNvSpPr>
          <p:nvPr>
            <p:ph type="ftr" sz="quarter" idx="11"/>
          </p:nvPr>
        </p:nvSpPr>
        <p:spPr/>
        <p:txBody>
          <a:bodyPr/>
          <a:lstStyle/>
          <a:p>
            <a:endParaRPr lang="zh-HK" altLang="en-US"/>
          </a:p>
        </p:txBody>
      </p:sp>
      <p:sp>
        <p:nvSpPr>
          <p:cNvPr id="9" name="Slide Number Placeholder 8"/>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TW" altLang="en-US" smtClean="0"/>
              <a:t>按一下以編輯母片標題樣式</a:t>
            </a:r>
            <a:endParaRPr lang="en-US"/>
          </a:p>
        </p:txBody>
      </p:sp>
      <p:sp>
        <p:nvSpPr>
          <p:cNvPr id="3" name="Date Placeholder 2"/>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4" name="Footer Placeholder 3"/>
          <p:cNvSpPr>
            <a:spLocks noGrp="1"/>
          </p:cNvSpPr>
          <p:nvPr>
            <p:ph type="ftr" sz="quarter" idx="11"/>
          </p:nvPr>
        </p:nvSpPr>
        <p:spPr/>
        <p:txBody>
          <a:bodyPr/>
          <a:lstStyle/>
          <a:p>
            <a:endParaRPr lang="zh-HK" altLang="en-US"/>
          </a:p>
        </p:txBody>
      </p:sp>
      <p:sp>
        <p:nvSpPr>
          <p:cNvPr id="5" name="Slide Number Placeholder 4"/>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3" name="Footer Placeholder 2"/>
          <p:cNvSpPr>
            <a:spLocks noGrp="1"/>
          </p:cNvSpPr>
          <p:nvPr>
            <p:ph type="ftr" sz="quarter" idx="11"/>
          </p:nvPr>
        </p:nvSpPr>
        <p:spPr/>
        <p:txBody>
          <a:bodyPr/>
          <a:lstStyle/>
          <a:p>
            <a:endParaRPr lang="zh-HK" altLang="en-US"/>
          </a:p>
        </p:txBody>
      </p:sp>
      <p:sp>
        <p:nvSpPr>
          <p:cNvPr id="4" name="Slide Number Placeholder 3"/>
          <p:cNvSpPr>
            <a:spLocks noGrp="1"/>
          </p:cNvSpPr>
          <p:nvPr>
            <p:ph type="sldNum" sz="quarter" idx="12"/>
          </p:nvPr>
        </p:nvSpPr>
        <p:spPr/>
        <p:txBody>
          <a:bodyPr/>
          <a:lstStyle/>
          <a:p>
            <a:fld id="{400065D9-C23B-417D-80F5-EEBE2E15FC12}" type="slidenum">
              <a:rPr lang="zh-HK" altLang="en-US" smtClean="0"/>
              <a:t>‹#›</a:t>
            </a:fld>
            <a:endParaRPr lang="zh-HK"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含標題的內容">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400065D9-C23B-417D-80F5-EEBE2E15FC12}" type="slidenum">
              <a:rPr lang="zh-HK" altLang="en-US" smtClean="0"/>
              <a:t>‹#›</a:t>
            </a:fld>
            <a:endParaRPr lang="zh-HK" alt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zh-TW" altLang="en-US" smtClean="0"/>
              <a:t>按一下以編輯母片標題樣式</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zh-TW" altLang="en-US" smtClean="0"/>
              <a:t>按一下以編輯母片標題樣式</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Date Placeholder 4"/>
          <p:cNvSpPr>
            <a:spLocks noGrp="1"/>
          </p:cNvSpPr>
          <p:nvPr>
            <p:ph type="dt" sz="half" idx="10"/>
          </p:nvPr>
        </p:nvSpPr>
        <p:spPr/>
        <p:txBody>
          <a:bodyPr/>
          <a:lstStyle/>
          <a:p>
            <a:fld id="{A1E70943-79D6-47E3-B1A7-3E3102739E4B}" type="datetimeFigureOut">
              <a:rPr lang="zh-HK" altLang="en-US" smtClean="0"/>
              <a:t>25/6/2017</a:t>
            </a:fld>
            <a:endParaRPr lang="zh-HK" altLang="en-US"/>
          </a:p>
        </p:txBody>
      </p:sp>
      <p:sp>
        <p:nvSpPr>
          <p:cNvPr id="6" name="Footer Placeholder 5"/>
          <p:cNvSpPr>
            <a:spLocks noGrp="1"/>
          </p:cNvSpPr>
          <p:nvPr>
            <p:ph type="ftr" sz="quarter" idx="11"/>
          </p:nvPr>
        </p:nvSpPr>
        <p:spPr/>
        <p:txBody>
          <a:bodyPr/>
          <a:lstStyle/>
          <a:p>
            <a:endParaRPr lang="zh-HK" altLang="en-US"/>
          </a:p>
        </p:txBody>
      </p:sp>
      <p:sp>
        <p:nvSpPr>
          <p:cNvPr id="7" name="Slide Number Placeholder 6"/>
          <p:cNvSpPr>
            <a:spLocks noGrp="1"/>
          </p:cNvSpPr>
          <p:nvPr>
            <p:ph type="sldNum" sz="quarter" idx="12"/>
          </p:nvPr>
        </p:nvSpPr>
        <p:spPr/>
        <p:txBody>
          <a:bodyPr/>
          <a:lstStyle/>
          <a:p>
            <a:fld id="{400065D9-C23B-417D-80F5-EEBE2E15FC12}" type="slidenum">
              <a:rPr lang="zh-HK" altLang="en-US" smtClean="0"/>
              <a:t>‹#›</a:t>
            </a:fld>
            <a:endParaRPr lang="zh-HK" alt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TW" altLang="en-US" smtClean="0"/>
              <a:t>按一下圖示以新增圖片</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zh-TW" altLang="en-US" smtClean="0"/>
              <a:t>按一下以編輯母片標題樣式</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1E70943-79D6-47E3-B1A7-3E3102739E4B}" type="datetimeFigureOut">
              <a:rPr lang="zh-HK" altLang="en-US" smtClean="0"/>
              <a:t>25/6/2017</a:t>
            </a:fld>
            <a:endParaRPr lang="zh-HK" alt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zh-HK" alt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400065D9-C23B-417D-80F5-EEBE2E15FC12}" type="slidenum">
              <a:rPr lang="zh-HK" altLang="en-US" smtClean="0"/>
              <a:t>‹#›</a:t>
            </a:fld>
            <a:endParaRPr lang="zh-HK" alt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psychcorp.pearsonassessments.com/hai/images/tmrs/Metacognition_Literature_Review_Final.pdf"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683568" y="908720"/>
            <a:ext cx="7772400" cy="2183556"/>
          </a:xfrm>
        </p:spPr>
        <p:txBody>
          <a:bodyPr>
            <a:normAutofit/>
          </a:bodyPr>
          <a:lstStyle/>
          <a:p>
            <a:r>
              <a:rPr lang="en-US" altLang="zh-HK" dirty="0" smtClean="0"/>
              <a:t>MIM</a:t>
            </a:r>
            <a:r>
              <a:rPr lang="en-US" altLang="zh-HK" dirty="0"/>
              <a:t>: An Alternative Assessment for Measuring </a:t>
            </a:r>
            <a:r>
              <a:rPr lang="en-US" altLang="zh-HK" dirty="0" smtClean="0"/>
              <a:t>Metacognition</a:t>
            </a:r>
            <a:endParaRPr lang="zh-HK" altLang="en-US" dirty="0"/>
          </a:p>
        </p:txBody>
      </p:sp>
      <p:sp>
        <p:nvSpPr>
          <p:cNvPr id="3" name="副標題 2"/>
          <p:cNvSpPr>
            <a:spLocks noGrp="1"/>
          </p:cNvSpPr>
          <p:nvPr>
            <p:ph type="subTitle" idx="1"/>
          </p:nvPr>
        </p:nvSpPr>
        <p:spPr>
          <a:xfrm>
            <a:off x="1403648" y="3501008"/>
            <a:ext cx="6400800" cy="2304256"/>
          </a:xfrm>
        </p:spPr>
        <p:txBody>
          <a:bodyPr>
            <a:normAutofit lnSpcReduction="10000"/>
          </a:bodyPr>
          <a:lstStyle/>
          <a:p>
            <a:r>
              <a:rPr lang="en-US" altLang="zh-HK" sz="1600" dirty="0" smtClean="0"/>
              <a:t>FUNG </a:t>
            </a:r>
            <a:r>
              <a:rPr lang="en-US" altLang="zh-HK" sz="1600" dirty="0" err="1" smtClean="0"/>
              <a:t>Chak</a:t>
            </a:r>
            <a:r>
              <a:rPr lang="en-US" altLang="zh-HK" sz="1600" dirty="0" smtClean="0"/>
              <a:t> Him </a:t>
            </a:r>
            <a:endParaRPr lang="en-US" altLang="zh-HK" sz="1600" dirty="0"/>
          </a:p>
          <a:p>
            <a:r>
              <a:rPr lang="en-US" altLang="zh-HK" sz="1600" dirty="0" smtClean="0"/>
              <a:t>The Education University of Hong Kong</a:t>
            </a:r>
          </a:p>
          <a:p>
            <a:r>
              <a:rPr lang="en-US" altLang="zh-HK" sz="1600" dirty="0"/>
              <a:t>Email: s1114590@s.eduhk.hk</a:t>
            </a:r>
            <a:endParaRPr lang="zh-TW" altLang="zh-HK" sz="1600" dirty="0"/>
          </a:p>
          <a:p>
            <a:endParaRPr lang="en-US" altLang="zh-HK" sz="1600" dirty="0" smtClean="0"/>
          </a:p>
          <a:p>
            <a:r>
              <a:rPr lang="en-US" altLang="zh-HK" sz="1600" dirty="0" smtClean="0"/>
              <a:t>&amp; </a:t>
            </a:r>
            <a:endParaRPr lang="en-US" altLang="zh-HK" sz="1600" dirty="0"/>
          </a:p>
          <a:p>
            <a:r>
              <a:rPr lang="en-US" altLang="zh-HK" sz="1600" dirty="0"/>
              <a:t>D</a:t>
            </a:r>
            <a:r>
              <a:rPr lang="en-US" altLang="zh-HK" sz="1600" dirty="0" smtClean="0"/>
              <a:t>r LEUNG Chi Keung</a:t>
            </a:r>
            <a:endParaRPr lang="en-US" altLang="zh-HK" sz="1600" dirty="0"/>
          </a:p>
          <a:p>
            <a:r>
              <a:rPr lang="en-US" altLang="zh-HK" sz="1600" dirty="0"/>
              <a:t>The Education University of Hong </a:t>
            </a:r>
            <a:r>
              <a:rPr lang="en-US" altLang="zh-HK" sz="1600" dirty="0" smtClean="0"/>
              <a:t>Kong</a:t>
            </a:r>
          </a:p>
          <a:p>
            <a:r>
              <a:rPr lang="en-US" altLang="zh-HK" sz="1200" dirty="0"/>
              <a:t>Email: ckleung@eduhk.hk</a:t>
            </a:r>
            <a:endParaRPr lang="zh-TW" altLang="zh-HK" sz="1200" dirty="0"/>
          </a:p>
          <a:p>
            <a:endParaRPr lang="en-US" altLang="zh-HK" sz="1600" dirty="0"/>
          </a:p>
          <a:p>
            <a:endParaRPr lang="zh-HK" altLang="en-US" dirty="0"/>
          </a:p>
        </p:txBody>
      </p:sp>
    </p:spTree>
    <p:extLst>
      <p:ext uri="{BB962C8B-B14F-4D97-AF65-F5344CB8AC3E}">
        <p14:creationId xmlns:p14="http://schemas.microsoft.com/office/powerpoint/2010/main" val="35230461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smtClean="0"/>
              <a:t>Some suggest </a:t>
            </a:r>
            <a:r>
              <a:rPr lang="en-US" altLang="zh-HK" dirty="0" smtClean="0">
                <a:sym typeface="Wingdings" panose="05000000000000000000" pitchFamily="2" charset="2"/>
              </a:rPr>
              <a:t> </a:t>
            </a:r>
            <a:r>
              <a:rPr lang="en-US" altLang="zh-HK" dirty="0" smtClean="0"/>
              <a:t>Metacognition </a:t>
            </a:r>
            <a:r>
              <a:rPr lang="en-US" altLang="zh-HK" dirty="0"/>
              <a:t>do not significantly correlated with students</a:t>
            </a:r>
            <a:r>
              <a:rPr lang="en-US" altLang="zh-HK" dirty="0" smtClean="0"/>
              <a:t>’ </a:t>
            </a:r>
            <a:r>
              <a:rPr lang="en-US" altLang="zh-HK" dirty="0" smtClean="0"/>
              <a:t>GPA.</a:t>
            </a:r>
            <a:endParaRPr lang="en-US" altLang="zh-HK" dirty="0" smtClean="0"/>
          </a:p>
          <a:p>
            <a:endParaRPr lang="en-US" altLang="zh-HK" dirty="0"/>
          </a:p>
          <a:p>
            <a:r>
              <a:rPr lang="en-US" altLang="zh-HK" dirty="0" smtClean="0"/>
              <a:t>Majority</a:t>
            </a:r>
            <a:r>
              <a:rPr lang="zh-HK" altLang="en-US" dirty="0" smtClean="0"/>
              <a:t> </a:t>
            </a:r>
            <a:r>
              <a:rPr lang="en-US" altLang="zh-HK" dirty="0" smtClean="0">
                <a:sym typeface="Wingdings" panose="05000000000000000000" pitchFamily="2" charset="2"/>
              </a:rPr>
              <a:t> </a:t>
            </a:r>
            <a:r>
              <a:rPr lang="en-US" altLang="zh-HK" dirty="0" smtClean="0"/>
              <a:t>metacognition is significant to </a:t>
            </a:r>
            <a:r>
              <a:rPr lang="en-US" altLang="zh-HK" dirty="0"/>
              <a:t>students’ mathematics </a:t>
            </a:r>
            <a:r>
              <a:rPr lang="en-US" altLang="zh-HK" dirty="0" smtClean="0"/>
              <a:t>performance.</a:t>
            </a:r>
            <a:endParaRPr lang="en-US" altLang="zh-HK" dirty="0" smtClean="0"/>
          </a:p>
          <a:p>
            <a:endParaRPr lang="zh-HK" altLang="en-US" dirty="0"/>
          </a:p>
        </p:txBody>
      </p:sp>
      <p:sp>
        <p:nvSpPr>
          <p:cNvPr id="3" name="標題 2"/>
          <p:cNvSpPr>
            <a:spLocks noGrp="1"/>
          </p:cNvSpPr>
          <p:nvPr>
            <p:ph type="title"/>
          </p:nvPr>
        </p:nvSpPr>
        <p:spPr/>
        <p:txBody>
          <a:bodyPr/>
          <a:lstStyle/>
          <a:p>
            <a:r>
              <a:rPr lang="en-US" altLang="zh-HK" dirty="0"/>
              <a:t>Significance of Metacognition </a:t>
            </a:r>
            <a:r>
              <a:rPr lang="en-US" altLang="zh-HK" dirty="0" smtClean="0"/>
              <a:t>(4) </a:t>
            </a:r>
            <a:endParaRPr lang="zh-HK" altLang="en-US" dirty="0"/>
          </a:p>
        </p:txBody>
      </p:sp>
    </p:spTree>
    <p:extLst>
      <p:ext uri="{BB962C8B-B14F-4D97-AF65-F5344CB8AC3E}">
        <p14:creationId xmlns:p14="http://schemas.microsoft.com/office/powerpoint/2010/main" val="852913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83568" y="2060848"/>
            <a:ext cx="7772400" cy="1524000"/>
          </a:xfrm>
        </p:spPr>
        <p:txBody>
          <a:bodyPr/>
          <a:lstStyle/>
          <a:p>
            <a:r>
              <a:rPr lang="en-US" altLang="zh-HK" dirty="0" smtClean="0"/>
              <a:t>Why don’t we use traditional tests?</a:t>
            </a:r>
            <a:endParaRPr lang="zh-HK" altLang="en-US" dirty="0"/>
          </a:p>
        </p:txBody>
      </p:sp>
      <p:pic>
        <p:nvPicPr>
          <p:cNvPr id="3074" name="Picture 2" descr="C:\Program Files (x86)\Microsoft Office\MEDIA\CAGCAT10\j0187423.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67138" y="3925888"/>
            <a:ext cx="1762125" cy="1827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4002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HK" dirty="0"/>
              <a:t>Students’ mathematical abilities are not revealed thoroughly by the traditional </a:t>
            </a:r>
            <a:r>
              <a:rPr lang="en-US" altLang="zh-HK" dirty="0" smtClean="0"/>
              <a:t>test.</a:t>
            </a:r>
          </a:p>
          <a:p>
            <a:endParaRPr lang="en-US" altLang="zh-HK" dirty="0"/>
          </a:p>
          <a:p>
            <a:r>
              <a:rPr lang="en-US" altLang="zh-HK" dirty="0" smtClean="0"/>
              <a:t>Relationship </a:t>
            </a:r>
            <a:r>
              <a:rPr lang="en-US" altLang="zh-HK" dirty="0"/>
              <a:t>between standardized academic achievement scores and </a:t>
            </a:r>
            <a:r>
              <a:rPr lang="en-US" altLang="zh-HK" dirty="0" smtClean="0"/>
              <a:t> metacognition </a:t>
            </a:r>
            <a:r>
              <a:rPr lang="en-US" altLang="zh-HK" dirty="0"/>
              <a:t>is not </a:t>
            </a:r>
            <a:r>
              <a:rPr lang="en-US" altLang="zh-HK" dirty="0" smtClean="0"/>
              <a:t>direct.</a:t>
            </a:r>
          </a:p>
          <a:p>
            <a:endParaRPr lang="en-US" altLang="zh-HK" dirty="0"/>
          </a:p>
          <a:p>
            <a:r>
              <a:rPr lang="en-US" altLang="zh-HK" dirty="0" smtClean="0"/>
              <a:t>Some </a:t>
            </a:r>
            <a:r>
              <a:rPr lang="en-US" altLang="zh-HK" dirty="0"/>
              <a:t>metacognitive skills seem to be more related to mathematical school success than </a:t>
            </a:r>
            <a:r>
              <a:rPr lang="en-US" altLang="zh-HK" dirty="0" smtClean="0"/>
              <a:t>others.</a:t>
            </a:r>
            <a:endParaRPr lang="zh-HK" altLang="en-US" dirty="0"/>
          </a:p>
        </p:txBody>
      </p:sp>
      <p:sp>
        <p:nvSpPr>
          <p:cNvPr id="3" name="標題 2"/>
          <p:cNvSpPr>
            <a:spLocks noGrp="1"/>
          </p:cNvSpPr>
          <p:nvPr>
            <p:ph type="title"/>
          </p:nvPr>
        </p:nvSpPr>
        <p:spPr/>
        <p:txBody>
          <a:bodyPr>
            <a:normAutofit fontScale="90000"/>
          </a:bodyPr>
          <a:lstStyle/>
          <a:p>
            <a:r>
              <a:rPr lang="en-US" altLang="zh-HK" dirty="0" smtClean="0"/>
              <a:t>Traditional Test Is Not A Good Indicator For Metacognition</a:t>
            </a:r>
            <a:endParaRPr lang="zh-HK" altLang="en-US" dirty="0"/>
          </a:p>
        </p:txBody>
      </p:sp>
    </p:spTree>
    <p:extLst>
      <p:ext uri="{BB962C8B-B14F-4D97-AF65-F5344CB8AC3E}">
        <p14:creationId xmlns:p14="http://schemas.microsoft.com/office/powerpoint/2010/main" val="2591271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Lai (2011</a:t>
            </a:r>
            <a:r>
              <a:rPr lang="en-US" altLang="zh-HK" dirty="0" smtClean="0"/>
              <a:t>) concluded that …</a:t>
            </a:r>
          </a:p>
          <a:p>
            <a:r>
              <a:rPr lang="en-US" altLang="zh-HK" dirty="0" smtClean="0"/>
              <a:t>(</a:t>
            </a:r>
            <a:r>
              <a:rPr lang="en-US" altLang="zh-HK" dirty="0"/>
              <a:t>1) metacognition is a complex construct, involving a number of different types of knowledge and skills; </a:t>
            </a:r>
            <a:endParaRPr lang="en-US" altLang="zh-HK" dirty="0" smtClean="0"/>
          </a:p>
          <a:p>
            <a:r>
              <a:rPr lang="en-US" altLang="zh-HK" dirty="0" smtClean="0"/>
              <a:t>(</a:t>
            </a:r>
            <a:r>
              <a:rPr lang="en-US" altLang="zh-HK" dirty="0"/>
              <a:t>2) it is not directly observable; </a:t>
            </a:r>
            <a:endParaRPr lang="en-US" altLang="zh-HK" dirty="0" smtClean="0"/>
          </a:p>
          <a:p>
            <a:r>
              <a:rPr lang="en-US" altLang="zh-HK" dirty="0" smtClean="0"/>
              <a:t>(</a:t>
            </a:r>
            <a:r>
              <a:rPr lang="en-US" altLang="zh-HK" dirty="0"/>
              <a:t>3) it may be confounded in practice with both verbal ability and working memory capacity; and </a:t>
            </a:r>
            <a:endParaRPr lang="en-US" altLang="zh-HK" dirty="0" smtClean="0"/>
          </a:p>
          <a:p>
            <a:r>
              <a:rPr lang="en-US" altLang="zh-HK" dirty="0" smtClean="0"/>
              <a:t>(</a:t>
            </a:r>
            <a:r>
              <a:rPr lang="en-US" altLang="zh-HK" dirty="0"/>
              <a:t>4) existing measures tend to be narrow in focus and decontextualized from in-school learning.</a:t>
            </a:r>
            <a:endParaRPr lang="zh-HK" altLang="en-US" dirty="0"/>
          </a:p>
        </p:txBody>
      </p:sp>
      <p:sp>
        <p:nvSpPr>
          <p:cNvPr id="3" name="標題 2"/>
          <p:cNvSpPr>
            <a:spLocks noGrp="1"/>
          </p:cNvSpPr>
          <p:nvPr>
            <p:ph type="title"/>
          </p:nvPr>
        </p:nvSpPr>
        <p:spPr/>
        <p:txBody>
          <a:bodyPr>
            <a:normAutofit fontScale="90000"/>
          </a:bodyPr>
          <a:lstStyle/>
          <a:p>
            <a:r>
              <a:rPr lang="en-US" altLang="zh-HK" dirty="0"/>
              <a:t>Assessment of </a:t>
            </a:r>
            <a:r>
              <a:rPr lang="en-US" altLang="zh-HK" dirty="0" smtClean="0"/>
              <a:t>Metacognition </a:t>
            </a:r>
            <a:r>
              <a:rPr lang="en-US" altLang="zh-HK" dirty="0"/>
              <a:t>is C</a:t>
            </a:r>
            <a:r>
              <a:rPr lang="en-US" altLang="zh-HK" dirty="0" smtClean="0"/>
              <a:t>hallenging</a:t>
            </a:r>
            <a:endParaRPr lang="zh-HK" altLang="en-US" dirty="0"/>
          </a:p>
        </p:txBody>
      </p:sp>
    </p:spTree>
    <p:extLst>
      <p:ext uri="{BB962C8B-B14F-4D97-AF65-F5344CB8AC3E}">
        <p14:creationId xmlns:p14="http://schemas.microsoft.com/office/powerpoint/2010/main" val="12512036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92500" lnSpcReduction="20000"/>
          </a:bodyPr>
          <a:lstStyle/>
          <a:p>
            <a:r>
              <a:rPr lang="en-US" altLang="zh-HK" dirty="0" smtClean="0"/>
              <a:t>Questionnaires *</a:t>
            </a:r>
          </a:p>
          <a:p>
            <a:r>
              <a:rPr lang="en-US" altLang="zh-HK" dirty="0" smtClean="0"/>
              <a:t>Interviews </a:t>
            </a:r>
          </a:p>
          <a:p>
            <a:r>
              <a:rPr lang="en-US" altLang="zh-HK" dirty="0" smtClean="0"/>
              <a:t>Observations </a:t>
            </a:r>
          </a:p>
          <a:p>
            <a:r>
              <a:rPr lang="en-US" altLang="zh-HK" dirty="0" smtClean="0"/>
              <a:t>Thinking-aloud protocols </a:t>
            </a:r>
          </a:p>
          <a:p>
            <a:r>
              <a:rPr lang="en-US" altLang="zh-HK" dirty="0" smtClean="0"/>
              <a:t>Eye movements </a:t>
            </a:r>
          </a:p>
          <a:p>
            <a:r>
              <a:rPr lang="en-US" altLang="zh-HK" dirty="0" smtClean="0"/>
              <a:t>Computer registrations of activities </a:t>
            </a:r>
          </a:p>
          <a:p>
            <a:r>
              <a:rPr lang="en-US" altLang="zh-HK" dirty="0" smtClean="0"/>
              <a:t>Note taking </a:t>
            </a:r>
          </a:p>
          <a:p>
            <a:r>
              <a:rPr lang="en-US" altLang="zh-HK" dirty="0" smtClean="0"/>
              <a:t>Stimulated recalls</a:t>
            </a:r>
          </a:p>
          <a:p>
            <a:endParaRPr lang="en-US" altLang="zh-HK" dirty="0" smtClean="0"/>
          </a:p>
          <a:p>
            <a:r>
              <a:rPr lang="en-US" altLang="zh-HK" dirty="0" smtClean="0"/>
              <a:t>“No </a:t>
            </a:r>
            <a:r>
              <a:rPr lang="en-US" altLang="zh-HK" dirty="0"/>
              <a:t>one single assessment is the </a:t>
            </a:r>
            <a:r>
              <a:rPr lang="en-US" altLang="zh-HK" dirty="0" smtClean="0"/>
              <a:t>best</a:t>
            </a:r>
            <a:r>
              <a:rPr lang="en-US" altLang="zh-HK" dirty="0" smtClean="0"/>
              <a:t>!!!!”</a:t>
            </a:r>
            <a:endParaRPr lang="zh-HK" altLang="en-US" dirty="0"/>
          </a:p>
        </p:txBody>
      </p:sp>
      <p:sp>
        <p:nvSpPr>
          <p:cNvPr id="3" name="標題 2"/>
          <p:cNvSpPr>
            <a:spLocks noGrp="1"/>
          </p:cNvSpPr>
          <p:nvPr>
            <p:ph type="title"/>
          </p:nvPr>
        </p:nvSpPr>
        <p:spPr/>
        <p:txBody>
          <a:bodyPr>
            <a:normAutofit fontScale="90000"/>
          </a:bodyPr>
          <a:lstStyle/>
          <a:p>
            <a:r>
              <a:rPr lang="en-US" altLang="zh-HK" dirty="0" smtClean="0"/>
              <a:t>Common Methods in Measuring Metacognition </a:t>
            </a:r>
            <a:endParaRPr lang="zh-HK" altLang="en-US" dirty="0"/>
          </a:p>
        </p:txBody>
      </p:sp>
    </p:spTree>
    <p:extLst>
      <p:ext uri="{BB962C8B-B14F-4D97-AF65-F5344CB8AC3E}">
        <p14:creationId xmlns:p14="http://schemas.microsoft.com/office/powerpoint/2010/main" val="2224387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smtClean="0"/>
              <a:t>It is more </a:t>
            </a:r>
            <a:r>
              <a:rPr lang="en-US" altLang="zh-HK" dirty="0"/>
              <a:t>efficiently administered and scored than </a:t>
            </a:r>
            <a:r>
              <a:rPr lang="en-US" altLang="zh-HK" dirty="0" smtClean="0"/>
              <a:t>qualitative </a:t>
            </a:r>
            <a:r>
              <a:rPr lang="en-US" altLang="zh-HK" dirty="0" smtClean="0"/>
              <a:t>measures.</a:t>
            </a:r>
          </a:p>
          <a:p>
            <a:endParaRPr lang="en-US" altLang="zh-HK" dirty="0"/>
          </a:p>
          <a:p>
            <a:r>
              <a:rPr lang="en-US" altLang="zh-HK" dirty="0" smtClean="0"/>
              <a:t>It plays </a:t>
            </a:r>
            <a:r>
              <a:rPr lang="en-US" altLang="zh-HK" dirty="0"/>
              <a:t>a significant role in investigating the relationships between their academic performance and </a:t>
            </a:r>
            <a:r>
              <a:rPr lang="en-US" altLang="zh-HK" dirty="0" smtClean="0"/>
              <a:t>metacognition.</a:t>
            </a:r>
            <a:endParaRPr lang="zh-HK" altLang="en-US" dirty="0"/>
          </a:p>
        </p:txBody>
      </p:sp>
      <p:sp>
        <p:nvSpPr>
          <p:cNvPr id="3" name="標題 2"/>
          <p:cNvSpPr>
            <a:spLocks noGrp="1"/>
          </p:cNvSpPr>
          <p:nvPr>
            <p:ph type="title"/>
          </p:nvPr>
        </p:nvSpPr>
        <p:spPr/>
        <p:txBody>
          <a:bodyPr/>
          <a:lstStyle/>
          <a:p>
            <a:r>
              <a:rPr lang="en-US" altLang="zh-HK" dirty="0" smtClean="0"/>
              <a:t>Quantitative Measure is Chosen</a:t>
            </a:r>
            <a:endParaRPr lang="zh-HK" altLang="en-US" dirty="0"/>
          </a:p>
        </p:txBody>
      </p:sp>
    </p:spTree>
    <p:extLst>
      <p:ext uri="{BB962C8B-B14F-4D97-AF65-F5344CB8AC3E}">
        <p14:creationId xmlns:p14="http://schemas.microsoft.com/office/powerpoint/2010/main" val="918977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內容版面配置區 5"/>
          <p:cNvGraphicFramePr>
            <a:graphicFrameLocks noGrp="1"/>
          </p:cNvGraphicFramePr>
          <p:nvPr>
            <p:ph idx="1"/>
            <p:extLst>
              <p:ext uri="{D42A27DB-BD31-4B8C-83A1-F6EECF244321}">
                <p14:modId xmlns:p14="http://schemas.microsoft.com/office/powerpoint/2010/main" val="455028816"/>
              </p:ext>
            </p:extLst>
          </p:nvPr>
        </p:nvGraphicFramePr>
        <p:xfrm>
          <a:off x="899592" y="2564904"/>
          <a:ext cx="7488832" cy="3384376"/>
        </p:xfrm>
        <a:graphic>
          <a:graphicData uri="http://schemas.openxmlformats.org/drawingml/2006/table">
            <a:tbl>
              <a:tblPr firstRow="1" bandRow="1">
                <a:tableStyleId>{68D230F3-CF80-4859-8CE7-A43EE81993B5}</a:tableStyleId>
              </a:tblPr>
              <a:tblGrid>
                <a:gridCol w="1481688"/>
                <a:gridCol w="6007144"/>
              </a:tblGrid>
              <a:tr h="373686">
                <a:tc>
                  <a:txBody>
                    <a:bodyPr/>
                    <a:lstStyle/>
                    <a:p>
                      <a:r>
                        <a:rPr lang="en-US" altLang="zh-HK" dirty="0" smtClean="0"/>
                        <a:t>Instrument</a:t>
                      </a:r>
                      <a:endParaRPr lang="zh-HK" altLang="en-US" dirty="0"/>
                    </a:p>
                  </a:txBody>
                  <a:tcPr/>
                </a:tc>
                <a:tc>
                  <a:txBody>
                    <a:bodyPr/>
                    <a:lstStyle/>
                    <a:p>
                      <a:r>
                        <a:rPr lang="en-US" altLang="zh-HK" dirty="0" smtClean="0"/>
                        <a:t>Aimed at…</a:t>
                      </a:r>
                      <a:endParaRPr lang="zh-HK" altLang="en-US" dirty="0"/>
                    </a:p>
                  </a:txBody>
                  <a:tcPr/>
                </a:tc>
              </a:tr>
              <a:tr h="829273">
                <a:tc>
                  <a:txBody>
                    <a:bodyPr/>
                    <a:lstStyle/>
                    <a:p>
                      <a:r>
                        <a:rPr lang="en-US" altLang="zh-HK" sz="1800" kern="1200" dirty="0" smtClean="0">
                          <a:effectLst/>
                        </a:rPr>
                        <a:t>BRIEF</a:t>
                      </a:r>
                      <a:endParaRPr lang="zh-HK" altLang="en-US" dirty="0"/>
                    </a:p>
                  </a:txBody>
                  <a:tcPr/>
                </a:tc>
                <a:tc>
                  <a:txBody>
                    <a:bodyPr/>
                    <a:lstStyle/>
                    <a:p>
                      <a:r>
                        <a:rPr lang="en-US" altLang="zh-HK" sz="1800" kern="1200" dirty="0" smtClean="0">
                          <a:solidFill>
                            <a:schemeClr val="tx1"/>
                          </a:solidFill>
                          <a:effectLst/>
                          <a:latin typeface="+mn-lt"/>
                          <a:ea typeface="+mn-ea"/>
                          <a:cs typeface="+mn-cs"/>
                        </a:rPr>
                        <a:t>Figure out the relationship between behavior and cognitive process</a:t>
                      </a:r>
                      <a:endParaRPr lang="zh-HK" altLang="en-US" dirty="0"/>
                    </a:p>
                  </a:txBody>
                  <a:tcPr/>
                </a:tc>
              </a:tr>
              <a:tr h="375017">
                <a:tc>
                  <a:txBody>
                    <a:bodyPr/>
                    <a:lstStyle/>
                    <a:p>
                      <a:r>
                        <a:rPr lang="en-US" altLang="zh-HK" sz="1800" kern="1200" dirty="0" smtClean="0">
                          <a:effectLst/>
                        </a:rPr>
                        <a:t>MSLQ</a:t>
                      </a:r>
                      <a:endParaRPr lang="zh-HK" altLang="en-US" dirty="0"/>
                    </a:p>
                  </a:txBody>
                  <a:tcPr/>
                </a:tc>
                <a:tc>
                  <a:txBody>
                    <a:bodyPr/>
                    <a:lstStyle/>
                    <a:p>
                      <a:r>
                        <a:rPr lang="en-US" altLang="zh-HK" sz="1800" kern="1200" dirty="0" smtClean="0">
                          <a:solidFill>
                            <a:schemeClr val="tx1"/>
                          </a:solidFill>
                          <a:effectLst/>
                          <a:latin typeface="+mn-lt"/>
                          <a:ea typeface="+mn-ea"/>
                          <a:cs typeface="+mn-cs"/>
                        </a:rPr>
                        <a:t>Focus on motivation and learning strategies</a:t>
                      </a:r>
                      <a:endParaRPr lang="zh-HK" altLang="en-US" dirty="0"/>
                    </a:p>
                  </a:txBody>
                  <a:tcPr/>
                </a:tc>
              </a:tr>
              <a:tr h="781492">
                <a:tc>
                  <a:txBody>
                    <a:bodyPr/>
                    <a:lstStyle/>
                    <a:p>
                      <a:r>
                        <a:rPr lang="en-US" altLang="zh-HK" sz="1800" kern="1200" dirty="0" smtClean="0">
                          <a:effectLst/>
                        </a:rPr>
                        <a:t>LASSI</a:t>
                      </a:r>
                      <a:endParaRPr lang="zh-HK"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HK" sz="1800" kern="1200" dirty="0" smtClean="0">
                          <a:solidFill>
                            <a:schemeClr val="tx1"/>
                          </a:solidFill>
                          <a:effectLst/>
                          <a:latin typeface="+mn-lt"/>
                          <a:ea typeface="+mn-ea"/>
                          <a:cs typeface="+mn-cs"/>
                        </a:rPr>
                        <a:t>Measure learning strategies and attitude</a:t>
                      </a:r>
                      <a:endParaRPr lang="zh-HK" altLang="en-US" dirty="0" smtClean="0"/>
                    </a:p>
                  </a:txBody>
                  <a:tcPr/>
                </a:tc>
              </a:tr>
              <a:tr h="649891">
                <a:tc>
                  <a:txBody>
                    <a:bodyPr/>
                    <a:lstStyle/>
                    <a:p>
                      <a:r>
                        <a:rPr lang="en-US" altLang="zh-HK" sz="1800" kern="1200" dirty="0" err="1" smtClean="0">
                          <a:effectLst/>
                        </a:rPr>
                        <a:t>Jr.MAI</a:t>
                      </a:r>
                      <a:endParaRPr lang="zh-HK" altLang="en-US" dirty="0"/>
                    </a:p>
                  </a:txBody>
                  <a:tcPr/>
                </a:tc>
                <a:tc>
                  <a:txBody>
                    <a:bodyPr/>
                    <a:lstStyle/>
                    <a:p>
                      <a:r>
                        <a:rPr lang="en-US" altLang="zh-HK" sz="1800" kern="1200" dirty="0" smtClean="0">
                          <a:solidFill>
                            <a:schemeClr val="tx1"/>
                          </a:solidFill>
                          <a:effectLst/>
                          <a:latin typeface="+mn-lt"/>
                          <a:ea typeface="+mn-ea"/>
                          <a:cs typeface="+mn-cs"/>
                        </a:rPr>
                        <a:t>Metacognitive awareness of children at grades 3 to 9 level</a:t>
                      </a:r>
                      <a:endParaRPr lang="zh-HK" altLang="en-US" dirty="0"/>
                    </a:p>
                  </a:txBody>
                  <a:tcPr/>
                </a:tc>
              </a:tr>
              <a:tr h="375017">
                <a:tc>
                  <a:txBody>
                    <a:bodyPr/>
                    <a:lstStyle/>
                    <a:p>
                      <a:r>
                        <a:rPr lang="en-US" altLang="zh-HK" sz="1800" kern="1200" dirty="0" smtClean="0">
                          <a:effectLst/>
                        </a:rPr>
                        <a:t>MAI</a:t>
                      </a:r>
                      <a:endParaRPr lang="zh-HK" altLang="en-US" dirty="0"/>
                    </a:p>
                  </a:txBody>
                  <a:tcPr/>
                </a:tc>
                <a:tc>
                  <a:txBody>
                    <a:bodyPr/>
                    <a:lstStyle/>
                    <a:p>
                      <a:r>
                        <a:rPr lang="en-US" altLang="zh-HK" sz="1800" kern="1200" dirty="0" smtClean="0">
                          <a:solidFill>
                            <a:schemeClr val="tx1"/>
                          </a:solidFill>
                          <a:effectLst/>
                          <a:latin typeface="+mn-lt"/>
                          <a:ea typeface="+mn-ea"/>
                          <a:cs typeface="+mn-cs"/>
                        </a:rPr>
                        <a:t>Metacognitive awareness of university students</a:t>
                      </a:r>
                      <a:endParaRPr lang="zh-HK" altLang="en-US" dirty="0"/>
                    </a:p>
                  </a:txBody>
                  <a:tcPr/>
                </a:tc>
              </a:tr>
            </a:tbl>
          </a:graphicData>
        </a:graphic>
      </p:graphicFrame>
      <p:sp>
        <p:nvSpPr>
          <p:cNvPr id="3" name="標題 2"/>
          <p:cNvSpPr>
            <a:spLocks noGrp="1"/>
          </p:cNvSpPr>
          <p:nvPr>
            <p:ph type="title"/>
          </p:nvPr>
        </p:nvSpPr>
        <p:spPr/>
        <p:txBody>
          <a:bodyPr>
            <a:normAutofit fontScale="90000"/>
          </a:bodyPr>
          <a:lstStyle/>
          <a:p>
            <a:r>
              <a:rPr lang="en-US" altLang="zh-HK" dirty="0" smtClean="0"/>
              <a:t>Existing Instruments (Quantitative)</a:t>
            </a:r>
            <a:endParaRPr lang="zh-HK" altLang="en-US" dirty="0"/>
          </a:p>
        </p:txBody>
      </p:sp>
      <p:sp>
        <p:nvSpPr>
          <p:cNvPr id="2" name="文字方塊 1"/>
          <p:cNvSpPr txBox="1"/>
          <p:nvPr/>
        </p:nvSpPr>
        <p:spPr>
          <a:xfrm>
            <a:off x="899592" y="6144120"/>
            <a:ext cx="3096344" cy="369332"/>
          </a:xfrm>
          <a:prstGeom prst="rect">
            <a:avLst/>
          </a:prstGeom>
          <a:noFill/>
        </p:spPr>
        <p:txBody>
          <a:bodyPr wrap="square" rtlCol="0">
            <a:spAutoFit/>
          </a:bodyPr>
          <a:lstStyle/>
          <a:p>
            <a:r>
              <a:rPr lang="en-US" altLang="zh-HK" dirty="0" smtClean="0"/>
              <a:t>Table 1 Existing Instruments </a:t>
            </a:r>
            <a:endParaRPr lang="zh-HK" altLang="en-US" dirty="0"/>
          </a:p>
        </p:txBody>
      </p:sp>
    </p:spTree>
    <p:extLst>
      <p:ext uri="{BB962C8B-B14F-4D97-AF65-F5344CB8AC3E}">
        <p14:creationId xmlns:p14="http://schemas.microsoft.com/office/powerpoint/2010/main" val="325358434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Why Need MIM?</a:t>
            </a:r>
            <a:endParaRPr lang="zh-HK" altLang="en-US" dirty="0"/>
          </a:p>
        </p:txBody>
      </p:sp>
      <p:sp>
        <p:nvSpPr>
          <p:cNvPr id="3" name="文字版面配置區 2"/>
          <p:cNvSpPr>
            <a:spLocks noGrp="1"/>
          </p:cNvSpPr>
          <p:nvPr>
            <p:ph type="body" idx="1"/>
          </p:nvPr>
        </p:nvSpPr>
        <p:spPr/>
        <p:txBody>
          <a:bodyPr/>
          <a:lstStyle/>
          <a:p>
            <a:endParaRPr lang="zh-HK" altLang="en-US" dirty="0"/>
          </a:p>
        </p:txBody>
      </p:sp>
    </p:spTree>
    <p:extLst>
      <p:ext uri="{BB962C8B-B14F-4D97-AF65-F5344CB8AC3E}">
        <p14:creationId xmlns:p14="http://schemas.microsoft.com/office/powerpoint/2010/main" val="34865430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lnSpcReduction="10000"/>
          </a:bodyPr>
          <a:lstStyle/>
          <a:p>
            <a:r>
              <a:rPr lang="en-US" altLang="zh-HK" dirty="0" smtClean="0"/>
              <a:t>BRIEF, LASSI &amp; MSLQ </a:t>
            </a:r>
            <a:r>
              <a:rPr lang="en-US" altLang="zh-HK" dirty="0"/>
              <a:t>contain some (but not a complete set of) components of </a:t>
            </a:r>
            <a:r>
              <a:rPr lang="en-US" altLang="zh-HK" dirty="0" smtClean="0"/>
              <a:t>metacognition.</a:t>
            </a:r>
          </a:p>
          <a:p>
            <a:endParaRPr lang="en-US" altLang="zh-HK" dirty="0" smtClean="0"/>
          </a:p>
          <a:p>
            <a:r>
              <a:rPr lang="en-US" altLang="zh-HK" dirty="0" smtClean="0"/>
              <a:t>We believe that Brown’s Model is better.</a:t>
            </a:r>
            <a:endParaRPr lang="en-US" altLang="zh-HK" dirty="0"/>
          </a:p>
          <a:p>
            <a:endParaRPr lang="en-US" altLang="zh-HK" dirty="0"/>
          </a:p>
          <a:p>
            <a:r>
              <a:rPr lang="en-US" altLang="zh-HK" dirty="0"/>
              <a:t>MAI and Jr. </a:t>
            </a:r>
            <a:r>
              <a:rPr lang="en-US" altLang="zh-HK" dirty="0" smtClean="0"/>
              <a:t>MAI does not contain “Prediction”. </a:t>
            </a:r>
          </a:p>
          <a:p>
            <a:endParaRPr lang="en-US" altLang="zh-HK" dirty="0"/>
          </a:p>
          <a:p>
            <a:r>
              <a:rPr lang="en-US" altLang="zh-HK" dirty="0" smtClean="0"/>
              <a:t>Domain-general/Domain-specific </a:t>
            </a:r>
            <a:r>
              <a:rPr lang="en-US" altLang="zh-HK" dirty="0"/>
              <a:t>Issue </a:t>
            </a:r>
            <a:endParaRPr lang="zh-HK" altLang="en-US" dirty="0"/>
          </a:p>
        </p:txBody>
      </p:sp>
      <p:sp>
        <p:nvSpPr>
          <p:cNvPr id="3" name="標題 2"/>
          <p:cNvSpPr>
            <a:spLocks noGrp="1"/>
          </p:cNvSpPr>
          <p:nvPr>
            <p:ph type="title"/>
          </p:nvPr>
        </p:nvSpPr>
        <p:spPr/>
        <p:txBody>
          <a:bodyPr/>
          <a:lstStyle/>
          <a:p>
            <a:r>
              <a:rPr lang="en-US" altLang="zh-HK" dirty="0" smtClean="0"/>
              <a:t>Why Need MIM?</a:t>
            </a:r>
            <a:endParaRPr lang="zh-HK" altLang="en-US" dirty="0"/>
          </a:p>
        </p:txBody>
      </p:sp>
    </p:spTree>
    <p:extLst>
      <p:ext uri="{BB962C8B-B14F-4D97-AF65-F5344CB8AC3E}">
        <p14:creationId xmlns:p14="http://schemas.microsoft.com/office/powerpoint/2010/main" val="1895260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normAutofit fontScale="90000"/>
          </a:bodyPr>
          <a:lstStyle/>
          <a:p>
            <a:r>
              <a:rPr lang="en-US" altLang="zh-HK" dirty="0" smtClean="0"/>
              <a:t>Metacognition Skills: Brown’s Model</a:t>
            </a:r>
            <a:endParaRPr lang="zh-HK" altLang="en-US" dirty="0"/>
          </a:p>
        </p:txBody>
      </p:sp>
      <p:graphicFrame>
        <p:nvGraphicFramePr>
          <p:cNvPr id="4" name="內容版面配置區 3"/>
          <p:cNvGraphicFramePr>
            <a:graphicFrameLocks noGrp="1"/>
          </p:cNvGraphicFramePr>
          <p:nvPr>
            <p:ph idx="1"/>
            <p:extLst>
              <p:ext uri="{D42A27DB-BD31-4B8C-83A1-F6EECF244321}">
                <p14:modId xmlns:p14="http://schemas.microsoft.com/office/powerpoint/2010/main" val="872394798"/>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文字方塊 1"/>
          <p:cNvSpPr txBox="1"/>
          <p:nvPr/>
        </p:nvSpPr>
        <p:spPr>
          <a:xfrm>
            <a:off x="2411760" y="5778142"/>
            <a:ext cx="4824536" cy="369332"/>
          </a:xfrm>
          <a:prstGeom prst="rect">
            <a:avLst/>
          </a:prstGeom>
          <a:noFill/>
        </p:spPr>
        <p:txBody>
          <a:bodyPr wrap="square" rtlCol="0">
            <a:spAutoFit/>
          </a:bodyPr>
          <a:lstStyle/>
          <a:p>
            <a:r>
              <a:rPr lang="en-US" altLang="zh-HK" dirty="0" smtClean="0"/>
              <a:t>Figure 2 </a:t>
            </a:r>
            <a:r>
              <a:rPr lang="en-US" altLang="zh-HK" dirty="0"/>
              <a:t>The Four Types of Metacognitive skills</a:t>
            </a:r>
            <a:endParaRPr lang="zh-HK" altLang="en-US" dirty="0"/>
          </a:p>
        </p:txBody>
      </p:sp>
    </p:spTree>
    <p:extLst>
      <p:ext uri="{BB962C8B-B14F-4D97-AF65-F5344CB8AC3E}">
        <p14:creationId xmlns:p14="http://schemas.microsoft.com/office/powerpoint/2010/main" val="293682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What is Metacognition?</a:t>
            </a:r>
            <a:endParaRPr lang="zh-HK" altLang="en-US" dirty="0"/>
          </a:p>
        </p:txBody>
      </p:sp>
      <p:sp>
        <p:nvSpPr>
          <p:cNvPr id="3" name="文字版面配置區 2"/>
          <p:cNvSpPr>
            <a:spLocks noGrp="1"/>
          </p:cNvSpPr>
          <p:nvPr>
            <p:ph type="body" idx="1"/>
          </p:nvPr>
        </p:nvSpPr>
        <p:spPr/>
        <p:txBody>
          <a:bodyPr/>
          <a:lstStyle/>
          <a:p>
            <a:endParaRPr lang="zh-HK" altLang="en-US" dirty="0"/>
          </a:p>
        </p:txBody>
      </p:sp>
      <p:pic>
        <p:nvPicPr>
          <p:cNvPr id="1026" name="Picture 2" descr="C:\Program Files (x86)\Microsoft Office\MEDIA\CAGCAT10\j0183328.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1713" y="3944938"/>
            <a:ext cx="1806575" cy="1814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1411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P</a:t>
            </a:r>
            <a:r>
              <a:rPr lang="en-US" altLang="zh-HK" dirty="0" smtClean="0"/>
              <a:t>rediction </a:t>
            </a:r>
            <a:r>
              <a:rPr lang="en-US" altLang="zh-HK" dirty="0"/>
              <a:t>requires the abilities to imagine cognitive acts that have not yet occurred. It enables students to think about the available time, learning characteristics and learning </a:t>
            </a:r>
            <a:r>
              <a:rPr lang="en-US" altLang="zh-HK" dirty="0" smtClean="0"/>
              <a:t>objects</a:t>
            </a:r>
            <a:r>
              <a:rPr lang="en-US" altLang="zh-HK" dirty="0" smtClean="0"/>
              <a:t>.</a:t>
            </a:r>
          </a:p>
          <a:p>
            <a:endParaRPr lang="en-US" altLang="zh-HK" dirty="0" smtClean="0"/>
          </a:p>
          <a:p>
            <a:r>
              <a:rPr lang="en-US" altLang="zh-HK" dirty="0" smtClean="0"/>
              <a:t>Study </a:t>
            </a:r>
            <a:r>
              <a:rPr lang="en-US" altLang="zh-HK" dirty="0"/>
              <a:t>shows that the prediction is significantly lower among children with mathematics disable compared with age-matched </a:t>
            </a:r>
            <a:r>
              <a:rPr lang="en-US" altLang="zh-HK" dirty="0" smtClean="0"/>
              <a:t>peers.</a:t>
            </a:r>
            <a:endParaRPr lang="zh-HK" altLang="en-US" dirty="0"/>
          </a:p>
        </p:txBody>
      </p:sp>
      <p:sp>
        <p:nvSpPr>
          <p:cNvPr id="3" name="標題 2"/>
          <p:cNvSpPr>
            <a:spLocks noGrp="1"/>
          </p:cNvSpPr>
          <p:nvPr>
            <p:ph type="title"/>
          </p:nvPr>
        </p:nvSpPr>
        <p:spPr/>
        <p:txBody>
          <a:bodyPr/>
          <a:lstStyle/>
          <a:p>
            <a:r>
              <a:rPr lang="en-US" altLang="zh-HK" dirty="0"/>
              <a:t>Prediction is Important </a:t>
            </a:r>
            <a:r>
              <a:rPr lang="en-US" altLang="zh-HK" dirty="0" smtClean="0"/>
              <a:t>(1)</a:t>
            </a:r>
            <a:endParaRPr lang="zh-HK" altLang="en-US" dirty="0"/>
          </a:p>
        </p:txBody>
      </p:sp>
    </p:spTree>
    <p:extLst>
      <p:ext uri="{BB962C8B-B14F-4D97-AF65-F5344CB8AC3E}">
        <p14:creationId xmlns:p14="http://schemas.microsoft.com/office/powerpoint/2010/main" val="173299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92500" lnSpcReduction="20000"/>
          </a:bodyPr>
          <a:lstStyle/>
          <a:p>
            <a:r>
              <a:rPr lang="en-US" altLang="zh-HK" dirty="0"/>
              <a:t>The estimation or prediction of difficulty about a task would regulate the outcome and efficacy </a:t>
            </a:r>
            <a:r>
              <a:rPr lang="en-US" altLang="zh-HK" dirty="0" smtClean="0"/>
              <a:t>expectation. </a:t>
            </a:r>
            <a:r>
              <a:rPr lang="en-US" altLang="zh-HK" dirty="0"/>
              <a:t>It allows students to spend more effort on difficult tasks but lesser on easier tasks. </a:t>
            </a:r>
            <a:endParaRPr lang="en-US" altLang="zh-HK" dirty="0" smtClean="0"/>
          </a:p>
          <a:p>
            <a:r>
              <a:rPr lang="en-US" altLang="zh-HK" dirty="0" smtClean="0"/>
              <a:t>Leung </a:t>
            </a:r>
            <a:r>
              <a:rPr lang="en-US" altLang="zh-HK" dirty="0"/>
              <a:t>(2011) suggests </a:t>
            </a:r>
            <a:r>
              <a:rPr lang="en-US" altLang="zh-HK" dirty="0" smtClean="0"/>
              <a:t>that through </a:t>
            </a:r>
            <a:r>
              <a:rPr lang="en-US" altLang="zh-HK" dirty="0"/>
              <a:t>the questionings about students’ decision in determining the difficulties among tasks, declarative and conditional metacognitive knowledge would be enhanced. If a pattern could be observed by the students at last, their metacognitive knowledge and skills improved. Thus, prediction should be measured as a component in metacognition.</a:t>
            </a:r>
            <a:endParaRPr lang="zh-TW" altLang="zh-HK" dirty="0"/>
          </a:p>
          <a:p>
            <a:endParaRPr lang="zh-HK" altLang="en-US" dirty="0"/>
          </a:p>
        </p:txBody>
      </p:sp>
      <p:sp>
        <p:nvSpPr>
          <p:cNvPr id="3" name="標題 2"/>
          <p:cNvSpPr>
            <a:spLocks noGrp="1"/>
          </p:cNvSpPr>
          <p:nvPr>
            <p:ph type="title"/>
          </p:nvPr>
        </p:nvSpPr>
        <p:spPr/>
        <p:txBody>
          <a:bodyPr/>
          <a:lstStyle/>
          <a:p>
            <a:r>
              <a:rPr lang="en-US" altLang="zh-HK" dirty="0" smtClean="0"/>
              <a:t>Prediction is Important (2)</a:t>
            </a:r>
            <a:endParaRPr lang="zh-HK" altLang="en-US" dirty="0"/>
          </a:p>
        </p:txBody>
      </p:sp>
    </p:spTree>
    <p:extLst>
      <p:ext uri="{BB962C8B-B14F-4D97-AF65-F5344CB8AC3E}">
        <p14:creationId xmlns:p14="http://schemas.microsoft.com/office/powerpoint/2010/main" val="41317699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The Design of MIM</a:t>
            </a:r>
            <a:endParaRPr lang="zh-HK" altLang="en-US" dirty="0"/>
          </a:p>
        </p:txBody>
      </p:sp>
      <p:sp>
        <p:nvSpPr>
          <p:cNvPr id="3" name="文字版面配置區 2"/>
          <p:cNvSpPr>
            <a:spLocks noGrp="1"/>
          </p:cNvSpPr>
          <p:nvPr>
            <p:ph type="body" idx="1"/>
          </p:nvPr>
        </p:nvSpPr>
        <p:spPr/>
        <p:txBody>
          <a:bodyPr/>
          <a:lstStyle/>
          <a:p>
            <a:endParaRPr lang="zh-HK" altLang="en-US"/>
          </a:p>
        </p:txBody>
      </p:sp>
      <p:pic>
        <p:nvPicPr>
          <p:cNvPr id="4098" name="Picture 2" descr="C:\Program Files (x86)\Microsoft Office\MEDIA\CAGCAT10\j0195384.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2063" y="3948113"/>
            <a:ext cx="1795462" cy="1833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2610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85000" lnSpcReduction="10000"/>
          </a:bodyPr>
          <a:lstStyle/>
          <a:p>
            <a:r>
              <a:rPr lang="en-US" altLang="zh-HK" dirty="0" smtClean="0"/>
              <a:t>Measures the </a:t>
            </a:r>
            <a:r>
              <a:rPr lang="en-US" altLang="zh-HK" dirty="0"/>
              <a:t>four metacognitive </a:t>
            </a:r>
            <a:r>
              <a:rPr lang="en-US" altLang="zh-HK" dirty="0" smtClean="0"/>
              <a:t>skills</a:t>
            </a:r>
          </a:p>
          <a:p>
            <a:r>
              <a:rPr lang="en-US" altLang="zh-HK" dirty="0"/>
              <a:t>16 </a:t>
            </a:r>
            <a:r>
              <a:rPr lang="en-US" altLang="zh-HK" dirty="0" smtClean="0"/>
              <a:t>items, 4 subsections, 7-points </a:t>
            </a:r>
            <a:r>
              <a:rPr lang="en-US" altLang="zh-HK" dirty="0"/>
              <a:t>Likert </a:t>
            </a:r>
            <a:r>
              <a:rPr lang="en-US" altLang="zh-HK" dirty="0" smtClean="0"/>
              <a:t>Scale</a:t>
            </a:r>
          </a:p>
          <a:p>
            <a:r>
              <a:rPr lang="en-US" altLang="zh-HK" dirty="0"/>
              <a:t>“1” represents the lowest degree while “7” represents the highest or greatest degree in each </a:t>
            </a:r>
            <a:r>
              <a:rPr lang="en-US" altLang="zh-HK" dirty="0" smtClean="0"/>
              <a:t>item</a:t>
            </a:r>
          </a:p>
          <a:p>
            <a:r>
              <a:rPr lang="en-US" altLang="zh-HK" dirty="0"/>
              <a:t>The score of the MIM is calculated by summing the average of all items under the subsection with identical weightings.</a:t>
            </a:r>
            <a:endParaRPr lang="zh-TW" altLang="zh-HK" dirty="0"/>
          </a:p>
          <a:p>
            <a:endParaRPr lang="en-US" altLang="zh-HK" dirty="0" smtClean="0"/>
          </a:p>
          <a:p>
            <a:r>
              <a:rPr lang="en-US" altLang="zh-HK" dirty="0" err="1" smtClean="0"/>
              <a:t>Adv</a:t>
            </a:r>
            <a:r>
              <a:rPr lang="en-US" altLang="zh-HK" dirty="0" smtClean="0"/>
              <a:t>:</a:t>
            </a:r>
          </a:p>
          <a:p>
            <a:r>
              <a:rPr lang="en-US" altLang="zh-HK" dirty="0" smtClean="0"/>
              <a:t>(1) Time </a:t>
            </a:r>
            <a:r>
              <a:rPr lang="en-US" altLang="zh-HK" dirty="0"/>
              <a:t>spent in filling </a:t>
            </a:r>
            <a:r>
              <a:rPr lang="en-US" altLang="zh-HK" dirty="0" smtClean="0"/>
              <a:t>in </a:t>
            </a:r>
            <a:r>
              <a:rPr lang="en-US" altLang="zh-HK" dirty="0" smtClean="0">
                <a:sym typeface="Wingdings" panose="05000000000000000000" pitchFamily="2" charset="2"/>
              </a:rPr>
              <a:t> 8 mins</a:t>
            </a:r>
          </a:p>
          <a:p>
            <a:r>
              <a:rPr lang="en-US" altLang="zh-HK" dirty="0" smtClean="0">
                <a:sym typeface="Wingdings" panose="05000000000000000000" pitchFamily="2" charset="2"/>
              </a:rPr>
              <a:t>(2) </a:t>
            </a:r>
            <a:r>
              <a:rPr lang="en-US" altLang="zh-HK" dirty="0" smtClean="0"/>
              <a:t>Balance between precision </a:t>
            </a:r>
            <a:r>
              <a:rPr lang="en-US" altLang="zh-HK" dirty="0"/>
              <a:t>and item capacity</a:t>
            </a:r>
            <a:endParaRPr lang="zh-HK" altLang="en-US" dirty="0"/>
          </a:p>
        </p:txBody>
      </p:sp>
      <p:sp>
        <p:nvSpPr>
          <p:cNvPr id="3" name="標題 2"/>
          <p:cNvSpPr>
            <a:spLocks noGrp="1"/>
          </p:cNvSpPr>
          <p:nvPr>
            <p:ph type="title"/>
          </p:nvPr>
        </p:nvSpPr>
        <p:spPr/>
        <p:txBody>
          <a:bodyPr>
            <a:normAutofit fontScale="90000"/>
          </a:bodyPr>
          <a:lstStyle/>
          <a:p>
            <a:r>
              <a:rPr lang="en-US" altLang="zh-HK" dirty="0" smtClean="0"/>
              <a:t>Metacognitive Inventory for Mathematics (MIM)</a:t>
            </a:r>
            <a:endParaRPr lang="zh-HK" altLang="en-US" dirty="0"/>
          </a:p>
        </p:txBody>
      </p:sp>
    </p:spTree>
    <p:extLst>
      <p:ext uri="{BB962C8B-B14F-4D97-AF65-F5344CB8AC3E}">
        <p14:creationId xmlns:p14="http://schemas.microsoft.com/office/powerpoint/2010/main" val="34001631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The Research</a:t>
            </a:r>
            <a:endParaRPr lang="zh-HK" altLang="en-US" dirty="0"/>
          </a:p>
        </p:txBody>
      </p:sp>
      <p:sp>
        <p:nvSpPr>
          <p:cNvPr id="3" name="文字版面配置區 2"/>
          <p:cNvSpPr>
            <a:spLocks noGrp="1"/>
          </p:cNvSpPr>
          <p:nvPr>
            <p:ph type="body" idx="1"/>
          </p:nvPr>
        </p:nvSpPr>
        <p:spPr/>
        <p:txBody>
          <a:bodyPr/>
          <a:lstStyle/>
          <a:p>
            <a:endParaRPr lang="zh-HK" altLang="en-US"/>
          </a:p>
        </p:txBody>
      </p:sp>
      <p:pic>
        <p:nvPicPr>
          <p:cNvPr id="5122" name="Picture 2" descr="C:\Program Files (x86)\Microsoft Office\MEDIA\CAGCAT10\j0195812.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6175" y="3635375"/>
            <a:ext cx="1773238" cy="18240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2973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1100 senior one students of a public secondary school are </a:t>
            </a:r>
            <a:r>
              <a:rPr lang="en-US" altLang="zh-HK" dirty="0" smtClean="0"/>
              <a:t>enrolled.</a:t>
            </a:r>
          </a:p>
          <a:p>
            <a:r>
              <a:rPr lang="en-US" altLang="zh-HK" dirty="0" smtClean="0"/>
              <a:t>The </a:t>
            </a:r>
            <a:r>
              <a:rPr lang="en-US" altLang="zh-HK" dirty="0"/>
              <a:t>MIM were distributed to 1100 senior one students on 20 Oct </a:t>
            </a:r>
            <a:r>
              <a:rPr lang="en-US" altLang="zh-HK" dirty="0" smtClean="0"/>
              <a:t>2016.</a:t>
            </a:r>
          </a:p>
          <a:p>
            <a:r>
              <a:rPr lang="en-US" altLang="zh-HK" dirty="0"/>
              <a:t>Mathematics score in the high school entrance exam (HSEE) was used as the indicator of mathematics performance</a:t>
            </a:r>
            <a:r>
              <a:rPr lang="en-US" altLang="zh-HK" dirty="0" smtClean="0"/>
              <a:t>.</a:t>
            </a:r>
          </a:p>
          <a:p>
            <a:r>
              <a:rPr lang="en-US" altLang="zh-HK" dirty="0" smtClean="0"/>
              <a:t>Data were analyzed by using SPSS 24. </a:t>
            </a:r>
            <a:endParaRPr lang="zh-HK" altLang="en-US" dirty="0"/>
          </a:p>
        </p:txBody>
      </p:sp>
      <p:sp>
        <p:nvSpPr>
          <p:cNvPr id="3" name="標題 2"/>
          <p:cNvSpPr>
            <a:spLocks noGrp="1"/>
          </p:cNvSpPr>
          <p:nvPr>
            <p:ph type="title"/>
          </p:nvPr>
        </p:nvSpPr>
        <p:spPr/>
        <p:txBody>
          <a:bodyPr/>
          <a:lstStyle/>
          <a:p>
            <a:r>
              <a:rPr lang="en-US" altLang="zh-HK" dirty="0" smtClean="0"/>
              <a:t>Research Flow and Participants</a:t>
            </a:r>
            <a:endParaRPr lang="zh-HK" altLang="en-US" dirty="0"/>
          </a:p>
        </p:txBody>
      </p:sp>
    </p:spTree>
    <p:extLst>
      <p:ext uri="{BB962C8B-B14F-4D97-AF65-F5344CB8AC3E}">
        <p14:creationId xmlns:p14="http://schemas.microsoft.com/office/powerpoint/2010/main" val="12944585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smtClean="0"/>
              <a:t>One </a:t>
            </a:r>
            <a:r>
              <a:rPr lang="en-US" altLang="zh-HK" dirty="0"/>
              <a:t>questionnaire collected </a:t>
            </a:r>
            <a:r>
              <a:rPr lang="en-US" altLang="zh-HK" dirty="0" smtClean="0"/>
              <a:t>was </a:t>
            </a:r>
            <a:r>
              <a:rPr lang="en-US" altLang="zh-HK" dirty="0"/>
              <a:t>rejected since the data reported </a:t>
            </a:r>
            <a:r>
              <a:rPr lang="en-US" altLang="zh-HK" dirty="0" smtClean="0"/>
              <a:t>were </a:t>
            </a:r>
            <a:r>
              <a:rPr lang="en-US" altLang="zh-HK" dirty="0"/>
              <a:t>considered as invalid. In that data, the reported </a:t>
            </a:r>
            <a:r>
              <a:rPr lang="en-US" altLang="zh-HK" dirty="0" smtClean="0"/>
              <a:t>HSEE (mathematics marks) </a:t>
            </a:r>
            <a:r>
              <a:rPr lang="en-US" altLang="zh-HK" dirty="0"/>
              <a:t>was 8. However, the minimum entrance mark of this high school in the academic year (2016-2017) was 416 while the full mark of this exam is 530. Mathematics accounts for 120 marks out of the total. An “8” in mathematics was very likely to be an outlier and thus is rejected.</a:t>
            </a:r>
            <a:endParaRPr lang="zh-TW" altLang="zh-HK" dirty="0"/>
          </a:p>
          <a:p>
            <a:endParaRPr lang="zh-HK" altLang="en-US" dirty="0"/>
          </a:p>
        </p:txBody>
      </p:sp>
      <p:sp>
        <p:nvSpPr>
          <p:cNvPr id="3" name="標題 2"/>
          <p:cNvSpPr>
            <a:spLocks noGrp="1"/>
          </p:cNvSpPr>
          <p:nvPr>
            <p:ph type="title"/>
          </p:nvPr>
        </p:nvSpPr>
        <p:spPr/>
        <p:txBody>
          <a:bodyPr>
            <a:normAutofit fontScale="90000"/>
          </a:bodyPr>
          <a:lstStyle/>
          <a:p>
            <a:r>
              <a:rPr lang="en-US" altLang="zh-HK" dirty="0"/>
              <a:t>Data Collection and Handling of </a:t>
            </a:r>
            <a:r>
              <a:rPr lang="en-US" altLang="zh-HK" dirty="0" smtClean="0"/>
              <a:t>Outlier</a:t>
            </a:r>
            <a:endParaRPr lang="zh-HK" altLang="en-US" dirty="0"/>
          </a:p>
        </p:txBody>
      </p:sp>
    </p:spTree>
    <p:extLst>
      <p:ext uri="{BB962C8B-B14F-4D97-AF65-F5344CB8AC3E}">
        <p14:creationId xmlns:p14="http://schemas.microsoft.com/office/powerpoint/2010/main" val="20953036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Result : Reliability Test</a:t>
            </a:r>
            <a:endParaRPr lang="zh-HK" altLang="en-US" dirty="0"/>
          </a:p>
        </p:txBody>
      </p:sp>
      <p:sp>
        <p:nvSpPr>
          <p:cNvPr id="3" name="文字版面配置區 2"/>
          <p:cNvSpPr>
            <a:spLocks noGrp="1"/>
          </p:cNvSpPr>
          <p:nvPr>
            <p:ph type="body" idx="1"/>
          </p:nvPr>
        </p:nvSpPr>
        <p:spPr/>
        <p:txBody>
          <a:bodyPr/>
          <a:lstStyle/>
          <a:p>
            <a:endParaRPr lang="zh-HK" altLang="en-US"/>
          </a:p>
        </p:txBody>
      </p:sp>
      <p:pic>
        <p:nvPicPr>
          <p:cNvPr id="6146" name="Picture 2" descr="C:\Program Files (x86)\Microsoft Office\MEDIA\CAGCAT10\j0199283.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9350" y="3757613"/>
            <a:ext cx="1841500" cy="1654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6360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內容版面配置區 1"/>
              <p:cNvSpPr>
                <a:spLocks noGrp="1"/>
              </p:cNvSpPr>
              <p:nvPr>
                <p:ph idx="1"/>
              </p:nvPr>
            </p:nvSpPr>
            <p:spPr/>
            <p:txBody>
              <a:bodyPr/>
              <a:lstStyle/>
              <a:p>
                <a:r>
                  <a:rPr lang="en-US" altLang="zh-HK" dirty="0"/>
                  <a:t>H</a:t>
                </a:r>
                <a:r>
                  <a:rPr lang="en-US" altLang="zh-HK" dirty="0" smtClean="0"/>
                  <a:t>ighly </a:t>
                </a:r>
                <a:r>
                  <a:rPr lang="en-US" altLang="zh-HK" dirty="0"/>
                  <a:t>reliable (</a:t>
                </a:r>
                <a14:m>
                  <m:oMath xmlns:m="http://schemas.openxmlformats.org/officeDocument/2006/math">
                    <m:r>
                      <m:rPr>
                        <m:sty m:val="p"/>
                      </m:rPr>
                      <a:rPr lang="en-US" altLang="zh-HK">
                        <a:latin typeface="Cambria Math"/>
                      </a:rPr>
                      <m:t>α</m:t>
                    </m:r>
                    <m:r>
                      <a:rPr lang="en-US" altLang="zh-HK">
                        <a:latin typeface="Cambria Math"/>
                      </a:rPr>
                      <m:t>=.905</m:t>
                    </m:r>
                  </m:oMath>
                </a14:m>
                <a:r>
                  <a:rPr lang="en-US" altLang="zh-HK" dirty="0" smtClean="0"/>
                  <a:t>). </a:t>
                </a:r>
              </a:p>
              <a:p>
                <a:r>
                  <a:rPr lang="en-US" altLang="zh-HK" dirty="0" smtClean="0"/>
                  <a:t>No item should be deleted. (See table 2)</a:t>
                </a:r>
              </a:p>
              <a:p>
                <a:r>
                  <a:rPr lang="en-US" altLang="zh-HK" dirty="0" smtClean="0"/>
                  <a:t>Split-half </a:t>
                </a:r>
                <a:r>
                  <a:rPr lang="en-US" altLang="zh-HK" dirty="0"/>
                  <a:t>reliability test (</a:t>
                </a:r>
                <a14:m>
                  <m:oMath xmlns:m="http://schemas.openxmlformats.org/officeDocument/2006/math">
                    <m:r>
                      <m:rPr>
                        <m:sty m:val="p"/>
                      </m:rPr>
                      <a:rPr lang="en-US" altLang="zh-HK">
                        <a:latin typeface="Cambria Math"/>
                      </a:rPr>
                      <m:t>α</m:t>
                    </m:r>
                    <m:r>
                      <a:rPr lang="en-US" altLang="zh-HK">
                        <a:latin typeface="Cambria Math"/>
                      </a:rPr>
                      <m:t>=.825</m:t>
                    </m:r>
                  </m:oMath>
                </a14:m>
                <a:r>
                  <a:rPr lang="en-US" altLang="zh-HK" dirty="0"/>
                  <a:t>).</a:t>
                </a:r>
                <a:endParaRPr lang="en-US" altLang="zh-HK" dirty="0" smtClean="0"/>
              </a:p>
              <a:p>
                <a:endParaRPr lang="zh-HK" altLang="en-US" dirty="0"/>
              </a:p>
            </p:txBody>
          </p:sp>
        </mc:Choice>
        <mc:Fallback xmlns="">
          <p:sp>
            <p:nvSpPr>
              <p:cNvPr id="2" name="內容版面配置區 1"/>
              <p:cNvSpPr>
                <a:spLocks noGrp="1" noRot="1" noChangeAspect="1" noMove="1" noResize="1" noEditPoints="1" noAdjustHandles="1" noChangeArrowheads="1" noChangeShapeType="1" noTextEdit="1"/>
              </p:cNvSpPr>
              <p:nvPr>
                <p:ph idx="1"/>
              </p:nvPr>
            </p:nvSpPr>
            <p:spPr>
              <a:blipFill rotWithShape="1">
                <a:blip r:embed="rId2"/>
                <a:stretch>
                  <a:fillRect l="-1235" t="-1943"/>
                </a:stretch>
              </a:blipFill>
            </p:spPr>
            <p:txBody>
              <a:bodyPr/>
              <a:lstStyle/>
              <a:p>
                <a:r>
                  <a:rPr lang="zh-HK" altLang="en-US">
                    <a:noFill/>
                  </a:rPr>
                  <a:t> </a:t>
                </a:r>
              </a:p>
            </p:txBody>
          </p:sp>
        </mc:Fallback>
      </mc:AlternateContent>
      <p:sp>
        <p:nvSpPr>
          <p:cNvPr id="3" name="標題 2"/>
          <p:cNvSpPr>
            <a:spLocks noGrp="1"/>
          </p:cNvSpPr>
          <p:nvPr>
            <p:ph type="title"/>
          </p:nvPr>
        </p:nvSpPr>
        <p:spPr/>
        <p:txBody>
          <a:bodyPr/>
          <a:lstStyle/>
          <a:p>
            <a:r>
              <a:rPr lang="en-US" altLang="zh-HK" dirty="0" smtClean="0"/>
              <a:t>Result: Reliability </a:t>
            </a:r>
            <a:endParaRPr lang="zh-HK" altLang="en-US" dirty="0"/>
          </a:p>
        </p:txBody>
      </p:sp>
    </p:spTree>
    <p:extLst>
      <p:ext uri="{BB962C8B-B14F-4D97-AF65-F5344CB8AC3E}">
        <p14:creationId xmlns:p14="http://schemas.microsoft.com/office/powerpoint/2010/main" val="37983499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1739111660"/>
              </p:ext>
            </p:extLst>
          </p:nvPr>
        </p:nvGraphicFramePr>
        <p:xfrm>
          <a:off x="1288317" y="2470151"/>
          <a:ext cx="6575303" cy="3860800"/>
        </p:xfrm>
        <a:graphic>
          <a:graphicData uri="http://schemas.openxmlformats.org/drawingml/2006/table">
            <a:tbl>
              <a:tblPr firstRow="1" firstCol="1">
                <a:tableStyleId>{68D230F3-CF80-4859-8CE7-A43EE81993B5}</a:tableStyleId>
              </a:tblPr>
              <a:tblGrid>
                <a:gridCol w="1616209"/>
                <a:gridCol w="1240102"/>
                <a:gridCol w="1240102"/>
                <a:gridCol w="1240102"/>
                <a:gridCol w="1238788"/>
              </a:tblGrid>
              <a:tr h="180338">
                <a:tc gridSpan="5">
                  <a:txBody>
                    <a:bodyPr/>
                    <a:lstStyle/>
                    <a:p>
                      <a:pPr marL="38100" marR="38100" algn="ctr">
                        <a:lnSpc>
                          <a:spcPts val="1600"/>
                        </a:lnSpc>
                        <a:spcAft>
                          <a:spcPts val="0"/>
                        </a:spcAft>
                      </a:pPr>
                      <a:r>
                        <a:rPr lang="en-US" sz="1100" kern="0">
                          <a:effectLst/>
                        </a:rPr>
                        <a:t>Item-Total Statistics of the MIM</a:t>
                      </a:r>
                      <a:endParaRPr lang="zh-TW" sz="1100" kern="100">
                        <a:effectLst/>
                        <a:latin typeface="Calibri"/>
                        <a:ea typeface="新細明體"/>
                        <a:cs typeface="Times New Roman"/>
                      </a:endParaRPr>
                    </a:p>
                  </a:txBody>
                  <a:tcPr marL="60864" marR="60864" marT="0" marB="0"/>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r>
              <a:tr h="360677">
                <a:tc>
                  <a:txBody>
                    <a:bodyPr/>
                    <a:lstStyle/>
                    <a:p>
                      <a:pPr>
                        <a:spcAft>
                          <a:spcPts val="0"/>
                        </a:spcAft>
                      </a:pPr>
                      <a:r>
                        <a:rPr lang="en-US" sz="1100" kern="0">
                          <a:effectLst/>
                        </a:rPr>
                        <a:t> </a:t>
                      </a:r>
                      <a:endParaRPr lang="zh-TW" sz="1100" kern="100">
                        <a:effectLst/>
                        <a:latin typeface="Calibri"/>
                        <a:ea typeface="新細明體"/>
                        <a:cs typeface="Times New Roman"/>
                      </a:endParaRPr>
                    </a:p>
                  </a:txBody>
                  <a:tcPr marL="60864" marR="60864" marT="0" marB="0"/>
                </a:tc>
                <a:tc>
                  <a:txBody>
                    <a:bodyPr/>
                    <a:lstStyle/>
                    <a:p>
                      <a:pPr marL="38100" marR="38100" algn="ctr">
                        <a:lnSpc>
                          <a:spcPts val="1600"/>
                        </a:lnSpc>
                        <a:spcAft>
                          <a:spcPts val="0"/>
                        </a:spcAft>
                      </a:pPr>
                      <a:r>
                        <a:rPr lang="en-US" sz="1100" kern="0">
                          <a:effectLst/>
                        </a:rPr>
                        <a:t>Scale Mean if Item Deleted</a:t>
                      </a:r>
                      <a:endParaRPr lang="zh-TW" sz="1100" kern="100">
                        <a:effectLst/>
                        <a:latin typeface="Calibri"/>
                        <a:ea typeface="新細明體"/>
                        <a:cs typeface="Times New Roman"/>
                      </a:endParaRPr>
                    </a:p>
                  </a:txBody>
                  <a:tcPr marL="60864" marR="60864" marT="0" marB="0"/>
                </a:tc>
                <a:tc>
                  <a:txBody>
                    <a:bodyPr/>
                    <a:lstStyle/>
                    <a:p>
                      <a:pPr marL="38100" marR="38100" algn="ctr">
                        <a:lnSpc>
                          <a:spcPts val="1600"/>
                        </a:lnSpc>
                        <a:spcAft>
                          <a:spcPts val="0"/>
                        </a:spcAft>
                      </a:pPr>
                      <a:r>
                        <a:rPr lang="en-US" sz="1100" kern="0">
                          <a:effectLst/>
                        </a:rPr>
                        <a:t>Scale Variance if Item Deleted</a:t>
                      </a:r>
                      <a:endParaRPr lang="zh-TW" sz="1100" kern="100">
                        <a:effectLst/>
                        <a:latin typeface="Calibri"/>
                        <a:ea typeface="新細明體"/>
                        <a:cs typeface="Times New Roman"/>
                      </a:endParaRPr>
                    </a:p>
                  </a:txBody>
                  <a:tcPr marL="60864" marR="60864" marT="0" marB="0"/>
                </a:tc>
                <a:tc>
                  <a:txBody>
                    <a:bodyPr/>
                    <a:lstStyle/>
                    <a:p>
                      <a:pPr marL="38100" marR="38100" algn="ctr">
                        <a:lnSpc>
                          <a:spcPts val="1600"/>
                        </a:lnSpc>
                        <a:spcAft>
                          <a:spcPts val="0"/>
                        </a:spcAft>
                      </a:pPr>
                      <a:r>
                        <a:rPr lang="en-US" sz="1100" kern="0">
                          <a:effectLst/>
                        </a:rPr>
                        <a:t>Corrected Item-Total Correlation</a:t>
                      </a:r>
                      <a:endParaRPr lang="zh-TW" sz="1100" kern="100">
                        <a:effectLst/>
                        <a:latin typeface="Calibri"/>
                        <a:ea typeface="新細明體"/>
                        <a:cs typeface="Times New Roman"/>
                      </a:endParaRPr>
                    </a:p>
                  </a:txBody>
                  <a:tcPr marL="60864" marR="60864" marT="0" marB="0"/>
                </a:tc>
                <a:tc>
                  <a:txBody>
                    <a:bodyPr/>
                    <a:lstStyle/>
                    <a:p>
                      <a:pPr marL="38100" marR="38100" algn="ctr">
                        <a:lnSpc>
                          <a:spcPts val="1600"/>
                        </a:lnSpc>
                        <a:spcAft>
                          <a:spcPts val="0"/>
                        </a:spcAft>
                      </a:pPr>
                      <a:r>
                        <a:rPr lang="en-US" sz="1100" kern="0">
                          <a:effectLst/>
                        </a:rPr>
                        <a:t>Cronbach's Alpha if Item Deleted</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65.71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251.415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.551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Q2</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66.21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248.715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.575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65.32</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255.084</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.490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.902</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Q4</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65.63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247.410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.647</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.897</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65.59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251.369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.556</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Q6</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65.50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250.250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.620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.898</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Q7</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66.41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246.493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.592</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.899</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Q8</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65.98</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247.405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.649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.897</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66.65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247.759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.611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.898</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Q10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66.17</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246.806</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.587</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.899</a:t>
                      </a:r>
                      <a:endParaRPr lang="zh-TW" sz="1100" kern="100">
                        <a:effectLst/>
                        <a:latin typeface="Calibri"/>
                        <a:ea typeface="新細明體"/>
                        <a:cs typeface="Times New Roman"/>
                      </a:endParaRPr>
                    </a:p>
                  </a:txBody>
                  <a:tcPr marL="60864" marR="60864" marT="0" marB="0"/>
                </a:tc>
              </a:tr>
              <a:tr h="187101">
                <a:tc>
                  <a:txBody>
                    <a:bodyPr/>
                    <a:lstStyle/>
                    <a:p>
                      <a:pPr marL="38100" marR="38100">
                        <a:lnSpc>
                          <a:spcPts val="1600"/>
                        </a:lnSpc>
                        <a:spcAft>
                          <a:spcPts val="0"/>
                        </a:spcAft>
                      </a:pPr>
                      <a:r>
                        <a:rPr lang="en-US" sz="1100" kern="0">
                          <a:effectLst/>
                        </a:rPr>
                        <a:t>Self-rated item Q11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66.48</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246.456</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.601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.899</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Q12</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66.00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246.483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.560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Q13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65.61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249.941</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.573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a:effectLst/>
                        </a:rPr>
                        <a:t>Self-rated item Q14</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65.86</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249.319</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.568</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.900</a:t>
                      </a:r>
                      <a:endParaRPr lang="zh-TW" sz="1100" kern="100">
                        <a:effectLst/>
                        <a:latin typeface="Calibri"/>
                        <a:ea typeface="新細明體"/>
                        <a:cs typeface="Times New Roman"/>
                      </a:endParaRPr>
                    </a:p>
                  </a:txBody>
                  <a:tcPr marL="60864" marR="60864" marT="0" marB="0"/>
                </a:tc>
              </a:tr>
              <a:tr h="198372">
                <a:tc>
                  <a:txBody>
                    <a:bodyPr/>
                    <a:lstStyle/>
                    <a:p>
                      <a:pPr marL="38100" marR="38100">
                        <a:lnSpc>
                          <a:spcPts val="1600"/>
                        </a:lnSpc>
                        <a:spcAft>
                          <a:spcPts val="0"/>
                        </a:spcAft>
                      </a:pPr>
                      <a:r>
                        <a:rPr lang="en-US" sz="1100" kern="0">
                          <a:effectLst/>
                        </a:rPr>
                        <a:t>Self-rated item Q15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65.70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248.415</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.580</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.899</a:t>
                      </a:r>
                      <a:endParaRPr lang="zh-TW" sz="1100" kern="100">
                        <a:effectLst/>
                        <a:latin typeface="Calibri"/>
                        <a:ea typeface="新細明體"/>
                        <a:cs typeface="Times New Roman"/>
                      </a:endParaRPr>
                    </a:p>
                  </a:txBody>
                  <a:tcPr marL="60864" marR="60864" marT="0" marB="0"/>
                </a:tc>
              </a:tr>
              <a:tr h="180338">
                <a:tc>
                  <a:txBody>
                    <a:bodyPr/>
                    <a:lstStyle/>
                    <a:p>
                      <a:pPr marL="38100" marR="38100">
                        <a:lnSpc>
                          <a:spcPts val="1600"/>
                        </a:lnSpc>
                        <a:spcAft>
                          <a:spcPts val="0"/>
                        </a:spcAft>
                      </a:pPr>
                      <a:r>
                        <a:rPr lang="en-US" sz="1100" kern="0" dirty="0">
                          <a:effectLst/>
                        </a:rPr>
                        <a:t>Self-rated item Q16</a:t>
                      </a:r>
                      <a:endParaRPr lang="zh-TW" sz="1100" kern="100" dirty="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66.12</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248.627</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a:effectLst/>
                        </a:rPr>
                        <a:t>.533</a:t>
                      </a:r>
                      <a:endParaRPr lang="zh-TW" sz="1100" kern="100">
                        <a:effectLst/>
                        <a:latin typeface="Calibri"/>
                        <a:ea typeface="新細明體"/>
                        <a:cs typeface="Times New Roman"/>
                      </a:endParaRPr>
                    </a:p>
                  </a:txBody>
                  <a:tcPr marL="60864" marR="60864" marT="0" marB="0"/>
                </a:tc>
                <a:tc>
                  <a:txBody>
                    <a:bodyPr/>
                    <a:lstStyle/>
                    <a:p>
                      <a:pPr marL="38100" marR="38100" algn="r">
                        <a:lnSpc>
                          <a:spcPts val="1600"/>
                        </a:lnSpc>
                        <a:spcAft>
                          <a:spcPts val="0"/>
                        </a:spcAft>
                      </a:pPr>
                      <a:r>
                        <a:rPr lang="en-US" sz="1100" kern="0" dirty="0">
                          <a:effectLst/>
                        </a:rPr>
                        <a:t>.901</a:t>
                      </a:r>
                      <a:endParaRPr lang="zh-TW" sz="1100" kern="100" dirty="0">
                        <a:effectLst/>
                        <a:latin typeface="Calibri"/>
                        <a:ea typeface="新細明體"/>
                        <a:cs typeface="Times New Roman"/>
                      </a:endParaRPr>
                    </a:p>
                  </a:txBody>
                  <a:tcPr marL="60864" marR="60864" marT="0" marB="0"/>
                </a:tc>
              </a:tr>
            </a:tbl>
          </a:graphicData>
        </a:graphic>
      </p:graphicFrame>
      <p:sp>
        <p:nvSpPr>
          <p:cNvPr id="3" name="標題 2"/>
          <p:cNvSpPr>
            <a:spLocks noGrp="1"/>
          </p:cNvSpPr>
          <p:nvPr>
            <p:ph type="title"/>
          </p:nvPr>
        </p:nvSpPr>
        <p:spPr/>
        <p:txBody>
          <a:bodyPr>
            <a:normAutofit fontScale="90000"/>
          </a:bodyPr>
          <a:lstStyle/>
          <a:p>
            <a:r>
              <a:rPr lang="en-US" altLang="zh-HK" dirty="0" smtClean="0"/>
              <a:t>Result: </a:t>
            </a:r>
            <a:r>
              <a:rPr lang="en-US" altLang="zh-HK" dirty="0"/>
              <a:t>Internal Consistency </a:t>
            </a:r>
            <a:r>
              <a:rPr lang="en-US" altLang="zh-HK" dirty="0" smtClean="0"/>
              <a:t>Reliability</a:t>
            </a:r>
            <a:endParaRPr lang="zh-HK" altLang="en-US" dirty="0"/>
          </a:p>
        </p:txBody>
      </p:sp>
      <p:sp>
        <p:nvSpPr>
          <p:cNvPr id="5" name="文字方塊 4"/>
          <p:cNvSpPr txBox="1"/>
          <p:nvPr/>
        </p:nvSpPr>
        <p:spPr>
          <a:xfrm>
            <a:off x="1259632" y="6196662"/>
            <a:ext cx="4670772" cy="369332"/>
          </a:xfrm>
          <a:prstGeom prst="rect">
            <a:avLst/>
          </a:prstGeom>
          <a:noFill/>
        </p:spPr>
        <p:txBody>
          <a:bodyPr wrap="square" rtlCol="0">
            <a:spAutoFit/>
          </a:bodyPr>
          <a:lstStyle/>
          <a:p>
            <a:r>
              <a:rPr lang="en-US" altLang="zh-HK" dirty="0" smtClean="0"/>
              <a:t>Table 2 </a:t>
            </a:r>
            <a:r>
              <a:rPr lang="en-US" altLang="zh-HK" dirty="0"/>
              <a:t>Cronbach's value of items in MIM</a:t>
            </a:r>
            <a:endParaRPr lang="zh-HK" altLang="en-US" dirty="0"/>
          </a:p>
        </p:txBody>
      </p:sp>
    </p:spTree>
    <p:extLst>
      <p:ext uri="{BB962C8B-B14F-4D97-AF65-F5344CB8AC3E}">
        <p14:creationId xmlns:p14="http://schemas.microsoft.com/office/powerpoint/2010/main" val="23038243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lnSpcReduction="10000"/>
          </a:bodyPr>
          <a:lstStyle/>
          <a:p>
            <a:r>
              <a:rPr lang="en-US" altLang="zh-HK" dirty="0" smtClean="0"/>
              <a:t>It was first </a:t>
            </a:r>
            <a:r>
              <a:rPr lang="en-US" altLang="zh-HK" dirty="0"/>
              <a:t>introduced by </a:t>
            </a:r>
            <a:r>
              <a:rPr lang="en-US" altLang="zh-HK" dirty="0" err="1"/>
              <a:t>Flavell</a:t>
            </a:r>
            <a:r>
              <a:rPr lang="en-US" altLang="zh-HK" dirty="0"/>
              <a:t> (1976</a:t>
            </a:r>
            <a:r>
              <a:rPr lang="en-US" altLang="zh-HK" dirty="0" smtClean="0"/>
              <a:t>).</a:t>
            </a:r>
          </a:p>
          <a:p>
            <a:endParaRPr lang="en-US" altLang="zh-HK" dirty="0"/>
          </a:p>
          <a:p>
            <a:r>
              <a:rPr lang="en-US" altLang="zh-HK" dirty="0"/>
              <a:t>The word “meta” means beyond</a:t>
            </a:r>
            <a:r>
              <a:rPr lang="en-US" altLang="zh-HK" dirty="0" smtClean="0"/>
              <a:t>.</a:t>
            </a:r>
          </a:p>
          <a:p>
            <a:endParaRPr lang="en-US" altLang="zh-HK" dirty="0"/>
          </a:p>
          <a:p>
            <a:r>
              <a:rPr lang="en-US" altLang="zh-HK" dirty="0" smtClean="0"/>
              <a:t>It is always understood as “knowing about knowing”.</a:t>
            </a:r>
          </a:p>
          <a:p>
            <a:endParaRPr lang="en-US" altLang="zh-HK" dirty="0" smtClean="0"/>
          </a:p>
          <a:p>
            <a:r>
              <a:rPr lang="en-US" altLang="zh-HK" dirty="0" smtClean="0"/>
              <a:t>It could </a:t>
            </a:r>
            <a:r>
              <a:rPr lang="en-US" altLang="zh-HK" dirty="0"/>
              <a:t>be distinguished as metacognitive knowledge and metacognitive regulations or </a:t>
            </a:r>
            <a:r>
              <a:rPr lang="en-US" altLang="zh-HK" dirty="0" smtClean="0"/>
              <a:t>skills.</a:t>
            </a:r>
            <a:endParaRPr lang="zh-HK" altLang="en-US" dirty="0"/>
          </a:p>
        </p:txBody>
      </p:sp>
      <p:sp>
        <p:nvSpPr>
          <p:cNvPr id="3" name="標題 2"/>
          <p:cNvSpPr>
            <a:spLocks noGrp="1"/>
          </p:cNvSpPr>
          <p:nvPr>
            <p:ph type="title"/>
          </p:nvPr>
        </p:nvSpPr>
        <p:spPr/>
        <p:txBody>
          <a:bodyPr/>
          <a:lstStyle/>
          <a:p>
            <a:r>
              <a:rPr lang="en-US" altLang="zh-HK" dirty="0" smtClean="0"/>
              <a:t>What is Metacognition?</a:t>
            </a:r>
            <a:endParaRPr lang="zh-HK" altLang="en-US" dirty="0"/>
          </a:p>
        </p:txBody>
      </p:sp>
    </p:spTree>
    <p:extLst>
      <p:ext uri="{BB962C8B-B14F-4D97-AF65-F5344CB8AC3E}">
        <p14:creationId xmlns:p14="http://schemas.microsoft.com/office/powerpoint/2010/main" val="125392990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HK" dirty="0" smtClean="0"/>
              <a:t>Result: Validity Test</a:t>
            </a:r>
            <a:endParaRPr lang="zh-HK" altLang="en-US" dirty="0"/>
          </a:p>
        </p:txBody>
      </p:sp>
      <p:sp>
        <p:nvSpPr>
          <p:cNvPr id="3" name="文字版面配置區 2"/>
          <p:cNvSpPr>
            <a:spLocks noGrp="1"/>
          </p:cNvSpPr>
          <p:nvPr>
            <p:ph type="body" idx="1"/>
          </p:nvPr>
        </p:nvSpPr>
        <p:spPr/>
        <p:txBody>
          <a:bodyPr/>
          <a:lstStyle/>
          <a:p>
            <a:endParaRPr lang="zh-HK" altLang="en-US"/>
          </a:p>
        </p:txBody>
      </p:sp>
      <p:pic>
        <p:nvPicPr>
          <p:cNvPr id="7170" name="Picture 2" descr="C:\Program Files (x86)\Microsoft Office\MEDIA\CAGCAT10\j0199549.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5075" y="4068763"/>
            <a:ext cx="1670050" cy="179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0720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F</a:t>
            </a:r>
            <a:r>
              <a:rPr lang="en-US" altLang="zh-HK" dirty="0" smtClean="0"/>
              <a:t>our factors were yielded. (See Table 3) </a:t>
            </a:r>
          </a:p>
          <a:p>
            <a:r>
              <a:rPr lang="en-US" altLang="zh-HK" dirty="0"/>
              <a:t>62.7% of the variances among the items could be </a:t>
            </a:r>
            <a:r>
              <a:rPr lang="en-US" altLang="zh-HK" dirty="0" smtClean="0"/>
              <a:t>explained.</a:t>
            </a:r>
          </a:p>
          <a:p>
            <a:r>
              <a:rPr lang="en-US" altLang="zh-HK" dirty="0"/>
              <a:t>The four factors were classified as 'prediction', 'planning', 'monitoring' and 'evaluation' according to their </a:t>
            </a:r>
            <a:r>
              <a:rPr lang="en-US" altLang="zh-HK" dirty="0" smtClean="0"/>
              <a:t>loadings.</a:t>
            </a:r>
          </a:p>
          <a:p>
            <a:r>
              <a:rPr lang="en-US" altLang="zh-HK" dirty="0" smtClean="0"/>
              <a:t>They were </a:t>
            </a:r>
            <a:r>
              <a:rPr lang="en-US" altLang="zh-HK" dirty="0"/>
              <a:t>consistent with the model of metacognition</a:t>
            </a:r>
            <a:endParaRPr lang="zh-HK" altLang="en-US" dirty="0"/>
          </a:p>
        </p:txBody>
      </p:sp>
      <p:sp>
        <p:nvSpPr>
          <p:cNvPr id="3" name="標題 2"/>
          <p:cNvSpPr>
            <a:spLocks noGrp="1"/>
          </p:cNvSpPr>
          <p:nvPr>
            <p:ph type="title"/>
          </p:nvPr>
        </p:nvSpPr>
        <p:spPr/>
        <p:txBody>
          <a:bodyPr/>
          <a:lstStyle/>
          <a:p>
            <a:r>
              <a:rPr lang="en-US" altLang="zh-HK" dirty="0"/>
              <a:t>Result: Validity</a:t>
            </a:r>
            <a:endParaRPr lang="zh-HK" altLang="en-US" dirty="0"/>
          </a:p>
        </p:txBody>
      </p:sp>
    </p:spTree>
    <p:extLst>
      <p:ext uri="{BB962C8B-B14F-4D97-AF65-F5344CB8AC3E}">
        <p14:creationId xmlns:p14="http://schemas.microsoft.com/office/powerpoint/2010/main" val="6731864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內容版面配置區 4"/>
          <p:cNvGraphicFramePr>
            <a:graphicFrameLocks noGrp="1"/>
          </p:cNvGraphicFramePr>
          <p:nvPr>
            <p:ph idx="1"/>
            <p:extLst>
              <p:ext uri="{D42A27DB-BD31-4B8C-83A1-F6EECF244321}">
                <p14:modId xmlns:p14="http://schemas.microsoft.com/office/powerpoint/2010/main" val="1204417797"/>
              </p:ext>
            </p:extLst>
          </p:nvPr>
        </p:nvGraphicFramePr>
        <p:xfrm>
          <a:off x="467544" y="2060848"/>
          <a:ext cx="8136903" cy="4470400"/>
        </p:xfrm>
        <a:graphic>
          <a:graphicData uri="http://schemas.openxmlformats.org/drawingml/2006/table">
            <a:tbl>
              <a:tblPr firstRow="1" firstCol="1">
                <a:tableStyleId>{0E3FDE45-AF77-4B5C-9715-49D594BDF05E}</a:tableStyleId>
              </a:tblPr>
              <a:tblGrid>
                <a:gridCol w="2588495"/>
                <a:gridCol w="1387102"/>
                <a:gridCol w="1387102"/>
                <a:gridCol w="1387102"/>
                <a:gridCol w="1387102"/>
              </a:tblGrid>
              <a:tr h="134901">
                <a:tc gridSpan="5">
                  <a:txBody>
                    <a:bodyPr/>
                    <a:lstStyle/>
                    <a:p>
                      <a:pPr marL="38100" marR="38100" algn="ctr">
                        <a:lnSpc>
                          <a:spcPts val="1600"/>
                        </a:lnSpc>
                        <a:spcAft>
                          <a:spcPts val="0"/>
                        </a:spcAft>
                      </a:pPr>
                      <a:r>
                        <a:rPr lang="en-US" sz="1200" kern="0" dirty="0">
                          <a:effectLst/>
                        </a:rPr>
                        <a:t>Pattern </a:t>
                      </a:r>
                      <a:r>
                        <a:rPr lang="en-US" sz="1200" kern="0" dirty="0" err="1">
                          <a:effectLst/>
                        </a:rPr>
                        <a:t>Matrix</a:t>
                      </a:r>
                      <a:r>
                        <a:rPr lang="en-US" sz="1200" kern="0" baseline="30000" dirty="0" err="1">
                          <a:effectLst/>
                        </a:rPr>
                        <a:t>a</a:t>
                      </a:r>
                      <a:endParaRPr lang="zh-TW" sz="1200" kern="100" dirty="0">
                        <a:effectLst/>
                        <a:latin typeface="Calibri"/>
                        <a:ea typeface="新細明體"/>
                        <a:cs typeface="Times New Roman"/>
                      </a:endParaRPr>
                    </a:p>
                  </a:txBody>
                  <a:tcPr marL="30652" marR="30652" marT="0" marB="0"/>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r>
              <a:tr h="134901">
                <a:tc rowSpan="2">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gridSpan="4">
                  <a:txBody>
                    <a:bodyPr/>
                    <a:lstStyle/>
                    <a:p>
                      <a:pPr marL="38100" marR="38100" algn="ctr">
                        <a:lnSpc>
                          <a:spcPts val="1600"/>
                        </a:lnSpc>
                        <a:spcAft>
                          <a:spcPts val="0"/>
                        </a:spcAft>
                      </a:pPr>
                      <a:r>
                        <a:rPr lang="en-US" sz="1200" kern="0">
                          <a:effectLst/>
                        </a:rPr>
                        <a:t>Component</a:t>
                      </a:r>
                      <a:endParaRPr lang="zh-TW" sz="1200" kern="100">
                        <a:effectLst/>
                        <a:latin typeface="Calibri"/>
                        <a:ea typeface="新細明體"/>
                        <a:cs typeface="Times New Roman"/>
                      </a:endParaRPr>
                    </a:p>
                  </a:txBody>
                  <a:tcPr marL="30652" marR="30652" marT="0" marB="0"/>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r>
              <a:tr h="134901">
                <a:tc vMerge="1">
                  <a:txBody>
                    <a:bodyPr/>
                    <a:lstStyle/>
                    <a:p>
                      <a:endParaRPr lang="zh-HK" altLang="en-US"/>
                    </a:p>
                  </a:txBody>
                  <a:tcPr/>
                </a:tc>
                <a:tc>
                  <a:txBody>
                    <a:bodyPr/>
                    <a:lstStyle/>
                    <a:p>
                      <a:pPr marL="38100" marR="38100" algn="ctr">
                        <a:lnSpc>
                          <a:spcPts val="1600"/>
                        </a:lnSpc>
                        <a:spcAft>
                          <a:spcPts val="0"/>
                        </a:spcAft>
                      </a:pPr>
                      <a:r>
                        <a:rPr lang="en-US" sz="1200" kern="0">
                          <a:effectLst/>
                        </a:rPr>
                        <a:t>1</a:t>
                      </a:r>
                      <a:endParaRPr lang="zh-TW" sz="1200" kern="100">
                        <a:effectLst/>
                        <a:latin typeface="Calibri"/>
                        <a:ea typeface="新細明體"/>
                        <a:cs typeface="Times New Roman"/>
                      </a:endParaRPr>
                    </a:p>
                  </a:txBody>
                  <a:tcPr marL="30652" marR="30652" marT="0" marB="0"/>
                </a:tc>
                <a:tc>
                  <a:txBody>
                    <a:bodyPr/>
                    <a:lstStyle/>
                    <a:p>
                      <a:pPr marL="38100" marR="38100" algn="ctr">
                        <a:lnSpc>
                          <a:spcPts val="1600"/>
                        </a:lnSpc>
                        <a:spcAft>
                          <a:spcPts val="0"/>
                        </a:spcAft>
                      </a:pPr>
                      <a:r>
                        <a:rPr lang="en-US" sz="1200" kern="0">
                          <a:effectLst/>
                        </a:rPr>
                        <a:t>2</a:t>
                      </a:r>
                      <a:endParaRPr lang="zh-TW" sz="1200" kern="100">
                        <a:effectLst/>
                        <a:latin typeface="Calibri"/>
                        <a:ea typeface="新細明體"/>
                        <a:cs typeface="Times New Roman"/>
                      </a:endParaRPr>
                    </a:p>
                  </a:txBody>
                  <a:tcPr marL="30652" marR="30652" marT="0" marB="0"/>
                </a:tc>
                <a:tc>
                  <a:txBody>
                    <a:bodyPr/>
                    <a:lstStyle/>
                    <a:p>
                      <a:pPr marL="38100" marR="38100" algn="ctr">
                        <a:lnSpc>
                          <a:spcPts val="1600"/>
                        </a:lnSpc>
                        <a:spcAft>
                          <a:spcPts val="0"/>
                        </a:spcAft>
                      </a:pPr>
                      <a:r>
                        <a:rPr lang="en-US" sz="1200" kern="0">
                          <a:effectLst/>
                        </a:rPr>
                        <a:t>3</a:t>
                      </a:r>
                      <a:endParaRPr lang="zh-TW" sz="1200" kern="100">
                        <a:effectLst/>
                        <a:latin typeface="Calibri"/>
                        <a:ea typeface="新細明體"/>
                        <a:cs typeface="Times New Roman"/>
                      </a:endParaRPr>
                    </a:p>
                  </a:txBody>
                  <a:tcPr marL="30652" marR="30652" marT="0" marB="0"/>
                </a:tc>
                <a:tc>
                  <a:txBody>
                    <a:bodyPr/>
                    <a:lstStyle/>
                    <a:p>
                      <a:pPr marL="38100" marR="38100" algn="ctr">
                        <a:lnSpc>
                          <a:spcPts val="1600"/>
                        </a:lnSpc>
                        <a:spcAft>
                          <a:spcPts val="0"/>
                        </a:spcAft>
                      </a:pPr>
                      <a:r>
                        <a:rPr lang="en-US" sz="1200" kern="0">
                          <a:effectLst/>
                        </a:rPr>
                        <a:t>4</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dirty="0">
                          <a:effectLst/>
                        </a:rPr>
                        <a:t>Self-rated item Q6</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.800</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dirty="0">
                          <a:effectLst/>
                        </a:rPr>
                        <a:t>Self-rated item Q8</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.689</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Q7</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dirty="0">
                          <a:effectLst/>
                        </a:rPr>
                        <a:t>.634</a:t>
                      </a:r>
                      <a:endParaRPr lang="zh-TW" sz="1200" kern="100" dirty="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Q5</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dirty="0">
                          <a:effectLst/>
                        </a:rPr>
                        <a:t>.626</a:t>
                      </a:r>
                      <a:endParaRPr lang="zh-TW" sz="1200" kern="100" dirty="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Q12</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.526</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-.304</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Q14</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.842</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Q15</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.813</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Q16</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.687</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Q13</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.546</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Q10</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-.837</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Q11</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-.812</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Q9</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-.746</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Q3</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.800</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Q1</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.672</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Q2</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.558</a:t>
                      </a:r>
                      <a:endParaRPr lang="zh-TW" sz="1200" kern="100">
                        <a:effectLst/>
                        <a:latin typeface="Calibri"/>
                        <a:ea typeface="新細明體"/>
                        <a:cs typeface="Times New Roman"/>
                      </a:endParaRPr>
                    </a:p>
                  </a:txBody>
                  <a:tcPr marL="30652" marR="30652" marT="0" marB="0"/>
                </a:tc>
              </a:tr>
              <a:tr h="199411">
                <a:tc>
                  <a:txBody>
                    <a:bodyPr/>
                    <a:lstStyle/>
                    <a:p>
                      <a:pPr marL="38100" marR="38100">
                        <a:lnSpc>
                          <a:spcPts val="1600"/>
                        </a:lnSpc>
                        <a:spcAft>
                          <a:spcPts val="0"/>
                        </a:spcAft>
                      </a:pPr>
                      <a:r>
                        <a:rPr lang="en-US" sz="1200" kern="0">
                          <a:effectLst/>
                        </a:rPr>
                        <a:t>Self-rated item Q4</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a:effectLst/>
                        </a:rPr>
                        <a:t> </a:t>
                      </a:r>
                      <a:endParaRPr lang="zh-TW" sz="1200" kern="100">
                        <a:effectLst/>
                        <a:latin typeface="Calibri"/>
                        <a:ea typeface="新細明體"/>
                        <a:cs typeface="Times New Roman"/>
                      </a:endParaRPr>
                    </a:p>
                  </a:txBody>
                  <a:tcPr marL="30652" marR="30652" marT="0" marB="0"/>
                </a:tc>
                <a:tc>
                  <a:txBody>
                    <a:bodyPr/>
                    <a:lstStyle/>
                    <a:p>
                      <a:pPr>
                        <a:spcAft>
                          <a:spcPts val="0"/>
                        </a:spcAft>
                      </a:pPr>
                      <a:r>
                        <a:rPr lang="en-US" sz="1200" kern="0" dirty="0">
                          <a:effectLst/>
                        </a:rPr>
                        <a:t> </a:t>
                      </a:r>
                      <a:endParaRPr lang="zh-TW" sz="1200" kern="100" dirty="0">
                        <a:effectLst/>
                        <a:latin typeface="Calibri"/>
                        <a:ea typeface="新細明體"/>
                        <a:cs typeface="Times New Roman"/>
                      </a:endParaRPr>
                    </a:p>
                  </a:txBody>
                  <a:tcPr marL="30652" marR="30652" marT="0" marB="0"/>
                </a:tc>
                <a:tc>
                  <a:txBody>
                    <a:bodyPr/>
                    <a:lstStyle/>
                    <a:p>
                      <a:pPr marL="38100" marR="38100" algn="r">
                        <a:lnSpc>
                          <a:spcPts val="1600"/>
                        </a:lnSpc>
                        <a:spcAft>
                          <a:spcPts val="0"/>
                        </a:spcAft>
                      </a:pPr>
                      <a:r>
                        <a:rPr lang="en-US" sz="1200" kern="0">
                          <a:effectLst/>
                        </a:rPr>
                        <a:t>.523</a:t>
                      </a:r>
                      <a:endParaRPr lang="zh-TW" sz="1200" kern="100">
                        <a:effectLst/>
                        <a:latin typeface="Calibri"/>
                        <a:ea typeface="新細明體"/>
                        <a:cs typeface="Times New Roman"/>
                      </a:endParaRPr>
                    </a:p>
                  </a:txBody>
                  <a:tcPr marL="30652" marR="30652" marT="0" marB="0"/>
                </a:tc>
              </a:tr>
              <a:tr h="269802">
                <a:tc gridSpan="5">
                  <a:txBody>
                    <a:bodyPr/>
                    <a:lstStyle/>
                    <a:p>
                      <a:pPr marL="38100" marR="38100">
                        <a:lnSpc>
                          <a:spcPts val="1600"/>
                        </a:lnSpc>
                        <a:spcAft>
                          <a:spcPts val="0"/>
                        </a:spcAft>
                      </a:pPr>
                      <a:r>
                        <a:rPr lang="en-US" sz="1200" kern="0" dirty="0">
                          <a:effectLst/>
                        </a:rPr>
                        <a:t>Extraction Method: Principal Component Analysis. </a:t>
                      </a:r>
                      <a:endParaRPr lang="zh-TW" sz="1200" kern="100" dirty="0">
                        <a:effectLst/>
                      </a:endParaRPr>
                    </a:p>
                    <a:p>
                      <a:pPr marL="38100" marR="38100">
                        <a:lnSpc>
                          <a:spcPts val="1600"/>
                        </a:lnSpc>
                        <a:spcAft>
                          <a:spcPts val="0"/>
                        </a:spcAft>
                      </a:pPr>
                      <a:r>
                        <a:rPr lang="en-US" sz="1200" kern="0" dirty="0">
                          <a:effectLst/>
                        </a:rPr>
                        <a:t> Rotation Method: </a:t>
                      </a:r>
                      <a:r>
                        <a:rPr lang="en-US" sz="1200" kern="0" dirty="0" err="1">
                          <a:effectLst/>
                        </a:rPr>
                        <a:t>Oblimin</a:t>
                      </a:r>
                      <a:r>
                        <a:rPr lang="en-US" sz="1200" kern="0" dirty="0">
                          <a:effectLst/>
                        </a:rPr>
                        <a:t> with Kaiser Normalization.</a:t>
                      </a:r>
                      <a:endParaRPr lang="zh-TW" sz="1200" kern="100" dirty="0">
                        <a:effectLst/>
                        <a:latin typeface="Calibri"/>
                        <a:ea typeface="新細明體"/>
                        <a:cs typeface="Times New Roman"/>
                      </a:endParaRPr>
                    </a:p>
                  </a:txBody>
                  <a:tcPr marL="30652" marR="30652" marT="0" marB="0"/>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r>
              <a:tr h="134901">
                <a:tc gridSpan="5">
                  <a:txBody>
                    <a:bodyPr/>
                    <a:lstStyle/>
                    <a:p>
                      <a:pPr marL="38100" marR="38100">
                        <a:lnSpc>
                          <a:spcPts val="1600"/>
                        </a:lnSpc>
                        <a:spcAft>
                          <a:spcPts val="0"/>
                        </a:spcAft>
                      </a:pPr>
                      <a:r>
                        <a:rPr lang="en-US" sz="1200" kern="0" dirty="0">
                          <a:effectLst/>
                        </a:rPr>
                        <a:t>a. Rotation converged in 10 iterations.</a:t>
                      </a:r>
                      <a:endParaRPr lang="zh-TW" sz="1200" kern="100" dirty="0">
                        <a:effectLst/>
                        <a:latin typeface="Calibri"/>
                        <a:ea typeface="新細明體"/>
                        <a:cs typeface="Times New Roman"/>
                      </a:endParaRPr>
                    </a:p>
                  </a:txBody>
                  <a:tcPr marL="30652" marR="30652" marT="0" marB="0"/>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c hMerge="1">
                  <a:txBody>
                    <a:bodyPr/>
                    <a:lstStyle/>
                    <a:p>
                      <a:endParaRPr lang="zh-HK" altLang="en-US"/>
                    </a:p>
                  </a:txBody>
                  <a:tcPr/>
                </a:tc>
              </a:tr>
            </a:tbl>
          </a:graphicData>
        </a:graphic>
      </p:graphicFrame>
      <p:sp>
        <p:nvSpPr>
          <p:cNvPr id="3" name="標題 2"/>
          <p:cNvSpPr>
            <a:spLocks noGrp="1"/>
          </p:cNvSpPr>
          <p:nvPr>
            <p:ph type="title"/>
          </p:nvPr>
        </p:nvSpPr>
        <p:spPr/>
        <p:txBody>
          <a:bodyPr/>
          <a:lstStyle/>
          <a:p>
            <a:r>
              <a:rPr lang="en-US" altLang="zh-HK" dirty="0" smtClean="0"/>
              <a:t>Result: </a:t>
            </a:r>
            <a:r>
              <a:rPr lang="en-US" altLang="zh-HK" dirty="0"/>
              <a:t>Factor Analysis</a:t>
            </a:r>
            <a:endParaRPr lang="zh-HK" altLang="en-US" dirty="0"/>
          </a:p>
        </p:txBody>
      </p:sp>
      <p:sp>
        <p:nvSpPr>
          <p:cNvPr id="6" name="文字方塊 5"/>
          <p:cNvSpPr txBox="1"/>
          <p:nvPr/>
        </p:nvSpPr>
        <p:spPr>
          <a:xfrm>
            <a:off x="467544" y="6437788"/>
            <a:ext cx="8136904" cy="369332"/>
          </a:xfrm>
          <a:prstGeom prst="rect">
            <a:avLst/>
          </a:prstGeom>
          <a:noFill/>
        </p:spPr>
        <p:txBody>
          <a:bodyPr wrap="square" rtlCol="0">
            <a:spAutoFit/>
          </a:bodyPr>
          <a:lstStyle/>
          <a:p>
            <a:r>
              <a:rPr lang="en-US" altLang="zh-HK" dirty="0" smtClean="0"/>
              <a:t>Table 3 </a:t>
            </a:r>
            <a:r>
              <a:rPr lang="en-US" altLang="zh-HK" dirty="0"/>
              <a:t>Pattern Matrix of the MIM in Factor </a:t>
            </a:r>
            <a:r>
              <a:rPr lang="en-US" altLang="zh-HK" dirty="0" smtClean="0"/>
              <a:t>Analysis (</a:t>
            </a:r>
            <a:r>
              <a:rPr lang="en-US" altLang="zh-HK" dirty="0" err="1" smtClean="0"/>
              <a:t>Oblimin</a:t>
            </a:r>
            <a:r>
              <a:rPr lang="en-US" altLang="zh-HK" dirty="0" smtClean="0"/>
              <a:t> rotation)</a:t>
            </a:r>
            <a:endParaRPr lang="zh-HK" altLang="en-US" dirty="0"/>
          </a:p>
        </p:txBody>
      </p:sp>
    </p:spTree>
    <p:extLst>
      <p:ext uri="{BB962C8B-B14F-4D97-AF65-F5344CB8AC3E}">
        <p14:creationId xmlns:p14="http://schemas.microsoft.com/office/powerpoint/2010/main" val="30036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內容版面配置區 1"/>
              <p:cNvSpPr>
                <a:spLocks noGrp="1"/>
              </p:cNvSpPr>
              <p:nvPr>
                <p:ph idx="1"/>
              </p:nvPr>
            </p:nvSpPr>
            <p:spPr/>
            <p:txBody>
              <a:bodyPr/>
              <a:lstStyle/>
              <a:p>
                <a:r>
                  <a:rPr lang="en-US" altLang="zh-HK" dirty="0" smtClean="0"/>
                  <a:t>MIM could significantly </a:t>
                </a:r>
                <a:r>
                  <a:rPr lang="en-US" altLang="zh-HK" dirty="0"/>
                  <a:t>predict one’s performance in HSEE with F(4,1094) = </a:t>
                </a:r>
                <a:r>
                  <a:rPr lang="en-US" altLang="zh-HK" dirty="0" smtClean="0"/>
                  <a:t>38.82</a:t>
                </a:r>
                <a:r>
                  <a:rPr lang="en-US" altLang="zh-HK" dirty="0"/>
                  <a:t>, </a:t>
                </a:r>
                <a14:m>
                  <m:oMath xmlns:m="http://schemas.openxmlformats.org/officeDocument/2006/math">
                    <m:r>
                      <m:rPr>
                        <m:sty m:val="p"/>
                      </m:rPr>
                      <a:rPr lang="en-US" altLang="zh-HK">
                        <a:latin typeface="Cambria Math"/>
                      </a:rPr>
                      <m:t>ρ</m:t>
                    </m:r>
                  </m:oMath>
                </a14:m>
                <a:r>
                  <a:rPr lang="en-US" altLang="zh-HK" dirty="0"/>
                  <a:t>&lt;.001</a:t>
                </a:r>
                <a:r>
                  <a:rPr lang="en-US" altLang="zh-HK" dirty="0" smtClean="0"/>
                  <a:t>.</a:t>
                </a:r>
              </a:p>
              <a:p>
                <a:r>
                  <a:rPr lang="en-US" altLang="zh-HK" dirty="0"/>
                  <a:t>P</a:t>
                </a:r>
                <a:r>
                  <a:rPr lang="en-US" altLang="zh-HK" dirty="0" smtClean="0"/>
                  <a:t>lanning </a:t>
                </a:r>
                <a:r>
                  <a:rPr lang="en-US" altLang="zh-HK" dirty="0"/>
                  <a:t>(β=.334, t=9.797, </a:t>
                </a:r>
                <a14:m>
                  <m:oMath xmlns:m="http://schemas.openxmlformats.org/officeDocument/2006/math">
                    <m:r>
                      <m:rPr>
                        <m:sty m:val="p"/>
                      </m:rPr>
                      <a:rPr lang="en-US" altLang="zh-HK">
                        <a:latin typeface="Cambria Math"/>
                      </a:rPr>
                      <m:t>ρ</m:t>
                    </m:r>
                  </m:oMath>
                </a14:m>
                <a:r>
                  <a:rPr lang="en-US" altLang="zh-HK" dirty="0"/>
                  <a:t>&lt;0.001) and </a:t>
                </a:r>
                <a:r>
                  <a:rPr lang="en-US" altLang="zh-HK" dirty="0" smtClean="0"/>
                  <a:t>Evaluation </a:t>
                </a:r>
                <a:r>
                  <a:rPr lang="en-US" altLang="zh-HK" dirty="0"/>
                  <a:t>(β=.066, t=1.960, </a:t>
                </a:r>
                <a14:m>
                  <m:oMath xmlns:m="http://schemas.openxmlformats.org/officeDocument/2006/math">
                    <m:r>
                      <m:rPr>
                        <m:sty m:val="p"/>
                      </m:rPr>
                      <a:rPr lang="en-US" altLang="zh-HK">
                        <a:latin typeface="Cambria Math"/>
                      </a:rPr>
                      <m:t>ρ</m:t>
                    </m:r>
                  </m:oMath>
                </a14:m>
                <a:r>
                  <a:rPr lang="en-US" altLang="zh-HK" dirty="0"/>
                  <a:t>=.050) were significant predictors of the HSEE </a:t>
                </a:r>
                <a:r>
                  <a:rPr lang="en-US" altLang="zh-HK" dirty="0" smtClean="0"/>
                  <a:t>performance.</a:t>
                </a:r>
              </a:p>
              <a:p>
                <a:r>
                  <a:rPr lang="en-US" altLang="zh-HK" dirty="0"/>
                  <a:t>P</a:t>
                </a:r>
                <a:r>
                  <a:rPr lang="en-US" altLang="zh-HK" dirty="0" smtClean="0"/>
                  <a:t>rediction </a:t>
                </a:r>
                <a:r>
                  <a:rPr lang="en-US" altLang="zh-HK" dirty="0"/>
                  <a:t>(β=.017, t=.537, </a:t>
                </a:r>
                <a14:m>
                  <m:oMath xmlns:m="http://schemas.openxmlformats.org/officeDocument/2006/math">
                    <m:r>
                      <m:rPr>
                        <m:sty m:val="p"/>
                      </m:rPr>
                      <a:rPr lang="en-US" altLang="zh-HK">
                        <a:latin typeface="Cambria Math"/>
                      </a:rPr>
                      <m:t>ρ</m:t>
                    </m:r>
                  </m:oMath>
                </a14:m>
                <a:r>
                  <a:rPr lang="en-US" altLang="zh-HK" dirty="0"/>
                  <a:t>=.591) and </a:t>
                </a:r>
                <a:r>
                  <a:rPr lang="en-US" altLang="zh-HK" dirty="0" smtClean="0"/>
                  <a:t>Monitoring </a:t>
                </a:r>
                <a:r>
                  <a:rPr lang="en-US" altLang="zh-HK" dirty="0"/>
                  <a:t>(β=.053,t=1.586, </a:t>
                </a:r>
                <a14:m>
                  <m:oMath xmlns:m="http://schemas.openxmlformats.org/officeDocument/2006/math">
                    <m:r>
                      <m:rPr>
                        <m:sty m:val="p"/>
                      </m:rPr>
                      <a:rPr lang="en-US" altLang="zh-HK">
                        <a:latin typeface="Cambria Math"/>
                      </a:rPr>
                      <m:t>ρ</m:t>
                    </m:r>
                  </m:oMath>
                </a14:m>
                <a:r>
                  <a:rPr lang="en-US" altLang="zh-HK" dirty="0"/>
                  <a:t>=.113) did not significantly predict the HSEE performance.</a:t>
                </a:r>
                <a:endParaRPr lang="zh-HK" altLang="en-US" dirty="0"/>
              </a:p>
            </p:txBody>
          </p:sp>
        </mc:Choice>
        <mc:Fallback xmlns="">
          <p:sp>
            <p:nvSpPr>
              <p:cNvPr id="2" name="內容版面配置區 1"/>
              <p:cNvSpPr>
                <a:spLocks noGrp="1" noRot="1" noChangeAspect="1" noMove="1" noResize="1" noEditPoints="1" noAdjustHandles="1" noChangeArrowheads="1" noChangeShapeType="1" noTextEdit="1"/>
              </p:cNvSpPr>
              <p:nvPr>
                <p:ph idx="1"/>
              </p:nvPr>
            </p:nvSpPr>
            <p:spPr>
              <a:blipFill rotWithShape="1">
                <a:blip r:embed="rId2"/>
                <a:stretch>
                  <a:fillRect l="-1235" t="-1943"/>
                </a:stretch>
              </a:blipFill>
            </p:spPr>
            <p:txBody>
              <a:bodyPr/>
              <a:lstStyle/>
              <a:p>
                <a:r>
                  <a:rPr lang="zh-HK" altLang="en-US">
                    <a:noFill/>
                  </a:rPr>
                  <a:t> </a:t>
                </a:r>
              </a:p>
            </p:txBody>
          </p:sp>
        </mc:Fallback>
      </mc:AlternateContent>
      <p:sp>
        <p:nvSpPr>
          <p:cNvPr id="3" name="標題 2"/>
          <p:cNvSpPr>
            <a:spLocks noGrp="1"/>
          </p:cNvSpPr>
          <p:nvPr>
            <p:ph type="title"/>
          </p:nvPr>
        </p:nvSpPr>
        <p:spPr/>
        <p:txBody>
          <a:bodyPr/>
          <a:lstStyle/>
          <a:p>
            <a:r>
              <a:rPr lang="en-US" altLang="zh-HK" dirty="0" smtClean="0"/>
              <a:t>Result: </a:t>
            </a:r>
            <a:r>
              <a:rPr lang="en-US" altLang="zh-HK" dirty="0"/>
              <a:t>Linear </a:t>
            </a:r>
            <a:r>
              <a:rPr lang="en-US" altLang="zh-HK" dirty="0" smtClean="0"/>
              <a:t>Regression Analysis</a:t>
            </a:r>
            <a:endParaRPr lang="zh-HK" altLang="en-US" dirty="0"/>
          </a:p>
        </p:txBody>
      </p:sp>
    </p:spTree>
    <p:extLst>
      <p:ext uri="{BB962C8B-B14F-4D97-AF65-F5344CB8AC3E}">
        <p14:creationId xmlns:p14="http://schemas.microsoft.com/office/powerpoint/2010/main" val="34950649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內容版面配置區 1"/>
              <p:cNvSpPr>
                <a:spLocks noGrp="1"/>
              </p:cNvSpPr>
              <p:nvPr>
                <p:ph idx="1"/>
              </p:nvPr>
            </p:nvSpPr>
            <p:spPr/>
            <p:txBody>
              <a:bodyPr>
                <a:normAutofit fontScale="92500" lnSpcReduction="10000"/>
              </a:bodyPr>
              <a:lstStyle/>
              <a:p>
                <a:r>
                  <a:rPr lang="en-US" altLang="zh-HK" dirty="0"/>
                  <a:t>MIM is a reliable (Cronbach</a:t>
                </a:r>
                <a14:m>
                  <m:oMath xmlns:m="http://schemas.openxmlformats.org/officeDocument/2006/math">
                    <m:r>
                      <a:rPr lang="en-US" altLang="zh-HK">
                        <a:latin typeface="Cambria Math" panose="02040503050406030204" pitchFamily="18" charset="0"/>
                      </a:rPr>
                      <m:t> </m:t>
                    </m:r>
                    <m:r>
                      <m:rPr>
                        <m:sty m:val="p"/>
                      </m:rPr>
                      <a:rPr lang="en-US" altLang="zh-HK">
                        <a:latin typeface="Cambria Math" panose="02040503050406030204" pitchFamily="18" charset="0"/>
                      </a:rPr>
                      <m:t>α</m:t>
                    </m:r>
                    <m:r>
                      <a:rPr lang="en-US" altLang="zh-HK">
                        <a:latin typeface="Cambria Math" panose="02040503050406030204" pitchFamily="18" charset="0"/>
                      </a:rPr>
                      <m:t>=0.905</m:t>
                    </m:r>
                  </m:oMath>
                </a14:m>
                <a:r>
                  <a:rPr lang="en-US" altLang="zh-HK" dirty="0" smtClean="0"/>
                  <a:t>) and </a:t>
                </a:r>
                <a:r>
                  <a:rPr lang="en-US" altLang="zh-HK" dirty="0"/>
                  <a:t>valid instrument in measuring the metacognition. </a:t>
                </a:r>
                <a:endParaRPr lang="en-US" altLang="zh-HK" dirty="0" smtClean="0"/>
              </a:p>
              <a:p>
                <a:endParaRPr lang="en-US" altLang="zh-HK" dirty="0" smtClean="0"/>
              </a:p>
              <a:p>
                <a:r>
                  <a:rPr lang="en-US" altLang="zh-HK" dirty="0"/>
                  <a:t>The factor analysis with </a:t>
                </a:r>
                <a:r>
                  <a:rPr lang="en-US" altLang="zh-HK" dirty="0" err="1"/>
                  <a:t>Oblimin</a:t>
                </a:r>
                <a:r>
                  <a:rPr lang="en-US" altLang="zh-HK" dirty="0"/>
                  <a:t> rotation yielded four factors which were classified as 'prediction', 'planning', 'monitoring' and 'evaluation' according to the content of the items</a:t>
                </a:r>
                <a:r>
                  <a:rPr lang="en-US" altLang="zh-HK" dirty="0" smtClean="0"/>
                  <a:t>.</a:t>
                </a:r>
              </a:p>
              <a:p>
                <a:endParaRPr lang="en-US" altLang="zh-HK" dirty="0"/>
              </a:p>
              <a:p>
                <a:r>
                  <a:rPr lang="en-US" altLang="zh-HK" dirty="0" smtClean="0"/>
                  <a:t>It </a:t>
                </a:r>
                <a:r>
                  <a:rPr lang="en-US" altLang="zh-HK" dirty="0"/>
                  <a:t>could be an effective alternative assessment for measuring the true mathematics ability among students.</a:t>
                </a:r>
                <a:endParaRPr lang="zh-HK" altLang="en-US" dirty="0"/>
              </a:p>
            </p:txBody>
          </p:sp>
        </mc:Choice>
        <mc:Fallback xmlns="">
          <p:sp>
            <p:nvSpPr>
              <p:cNvPr id="2" name="內容版面配置區 1"/>
              <p:cNvSpPr>
                <a:spLocks noGrp="1" noRot="1" noChangeAspect="1" noMove="1" noResize="1" noEditPoints="1" noAdjustHandles="1" noChangeArrowheads="1" noChangeShapeType="1" noTextEdit="1"/>
              </p:cNvSpPr>
              <p:nvPr>
                <p:ph idx="1"/>
              </p:nvPr>
            </p:nvSpPr>
            <p:spPr>
              <a:blipFill rotWithShape="1">
                <a:blip r:embed="rId2"/>
                <a:stretch>
                  <a:fillRect l="-1070" t="-2650" b="-1413"/>
                </a:stretch>
              </a:blipFill>
            </p:spPr>
            <p:txBody>
              <a:bodyPr/>
              <a:lstStyle/>
              <a:p>
                <a:r>
                  <a:rPr lang="zh-HK" altLang="en-US">
                    <a:noFill/>
                  </a:rPr>
                  <a:t> </a:t>
                </a:r>
              </a:p>
            </p:txBody>
          </p:sp>
        </mc:Fallback>
      </mc:AlternateContent>
      <p:sp>
        <p:nvSpPr>
          <p:cNvPr id="3" name="標題 2"/>
          <p:cNvSpPr>
            <a:spLocks noGrp="1"/>
          </p:cNvSpPr>
          <p:nvPr>
            <p:ph type="title"/>
          </p:nvPr>
        </p:nvSpPr>
        <p:spPr/>
        <p:txBody>
          <a:bodyPr>
            <a:normAutofit/>
          </a:bodyPr>
          <a:lstStyle/>
          <a:p>
            <a:r>
              <a:rPr lang="en-US" altLang="zh-HK" dirty="0" smtClean="0"/>
              <a:t>Conclusion of the study</a:t>
            </a:r>
            <a:endParaRPr lang="zh-HK" altLang="en-US" dirty="0"/>
          </a:p>
        </p:txBody>
      </p:sp>
    </p:spTree>
    <p:extLst>
      <p:ext uri="{BB962C8B-B14F-4D97-AF65-F5344CB8AC3E}">
        <p14:creationId xmlns:p14="http://schemas.microsoft.com/office/powerpoint/2010/main" val="5655910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The MIM was conducted in a single school </a:t>
            </a:r>
            <a:r>
              <a:rPr lang="en-US" altLang="zh-HK" dirty="0" smtClean="0"/>
              <a:t>only =&gt; geographic limitation and problem of sampling.</a:t>
            </a:r>
          </a:p>
          <a:p>
            <a:endParaRPr lang="en-US" altLang="zh-HK" dirty="0" smtClean="0"/>
          </a:p>
          <a:p>
            <a:r>
              <a:rPr lang="en-US" altLang="zh-HK" dirty="0"/>
              <a:t>T</a:t>
            </a:r>
            <a:r>
              <a:rPr lang="en-US" altLang="zh-HK" dirty="0" smtClean="0"/>
              <a:t>his </a:t>
            </a:r>
            <a:r>
              <a:rPr lang="en-US" altLang="zh-HK" dirty="0"/>
              <a:t>school rank no.3 in the </a:t>
            </a:r>
            <a:r>
              <a:rPr lang="en-US" altLang="zh-HK" dirty="0" smtClean="0"/>
              <a:t>district =&gt; </a:t>
            </a:r>
            <a:r>
              <a:rPr lang="en-US" altLang="zh-HK" dirty="0"/>
              <a:t>C</a:t>
            </a:r>
            <a:r>
              <a:rPr lang="en-US" altLang="zh-HK" dirty="0" smtClean="0"/>
              <a:t>eiling Effect.</a:t>
            </a:r>
            <a:endParaRPr lang="zh-HK" altLang="en-US" dirty="0"/>
          </a:p>
        </p:txBody>
      </p:sp>
      <p:sp>
        <p:nvSpPr>
          <p:cNvPr id="3" name="標題 2"/>
          <p:cNvSpPr>
            <a:spLocks noGrp="1"/>
          </p:cNvSpPr>
          <p:nvPr>
            <p:ph type="title"/>
          </p:nvPr>
        </p:nvSpPr>
        <p:spPr/>
        <p:txBody>
          <a:bodyPr/>
          <a:lstStyle/>
          <a:p>
            <a:r>
              <a:rPr lang="en-US" altLang="zh-HK" dirty="0" smtClean="0"/>
              <a:t>Limitation</a:t>
            </a:r>
            <a:endParaRPr lang="zh-HK" altLang="en-US" dirty="0"/>
          </a:p>
        </p:txBody>
      </p:sp>
    </p:spTree>
    <p:extLst>
      <p:ext uri="{BB962C8B-B14F-4D97-AF65-F5344CB8AC3E}">
        <p14:creationId xmlns:p14="http://schemas.microsoft.com/office/powerpoint/2010/main" val="235853680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47500" lnSpcReduction="20000"/>
          </a:bodyPr>
          <a:lstStyle/>
          <a:p>
            <a:r>
              <a:rPr lang="zh-TW" altLang="zh-HK" dirty="0"/>
              <a:t>梁志強</a:t>
            </a:r>
            <a:r>
              <a:rPr lang="en-US" altLang="zh-HK" dirty="0"/>
              <a:t>(2011)</a:t>
            </a:r>
            <a:r>
              <a:rPr lang="zh-TW" altLang="zh-HK" dirty="0"/>
              <a:t>：小學生數學後設認知的培養，《</a:t>
            </a:r>
            <a:r>
              <a:rPr lang="zh-TW" altLang="zh-HK" i="1" dirty="0"/>
              <a:t>數學教育期刊</a:t>
            </a:r>
            <a:r>
              <a:rPr lang="zh-TW" altLang="zh-HK" dirty="0"/>
              <a:t>》</a:t>
            </a:r>
            <a:r>
              <a:rPr lang="en-US" altLang="zh-HK" dirty="0"/>
              <a:t>45</a:t>
            </a:r>
            <a:r>
              <a:rPr lang="zh-TW" altLang="zh-HK" dirty="0"/>
              <a:t>，</a:t>
            </a:r>
            <a:r>
              <a:rPr lang="en-US" altLang="zh-HK" dirty="0"/>
              <a:t>85-94</a:t>
            </a:r>
            <a:r>
              <a:rPr lang="zh-TW" altLang="zh-HK" dirty="0" smtClean="0"/>
              <a:t>頁</a:t>
            </a:r>
            <a:endParaRPr lang="zh-TW" altLang="zh-HK" dirty="0"/>
          </a:p>
          <a:p>
            <a:r>
              <a:rPr lang="zh-TW" altLang="zh-HK" dirty="0"/>
              <a:t>陳小蘭和梁志強（</a:t>
            </a:r>
            <a:r>
              <a:rPr lang="en-US" altLang="zh-HK" dirty="0"/>
              <a:t>2013</a:t>
            </a:r>
            <a:r>
              <a:rPr lang="zh-TW" altLang="zh-HK" dirty="0"/>
              <a:t>）：比較香港和新加坡小學數學課程中後設認知的培養，《</a:t>
            </a:r>
            <a:r>
              <a:rPr lang="zh-TW" altLang="zh-HK" i="1" dirty="0"/>
              <a:t>數學教育期刊</a:t>
            </a:r>
            <a:r>
              <a:rPr lang="zh-TW" altLang="zh-HK" dirty="0"/>
              <a:t>》，</a:t>
            </a:r>
            <a:r>
              <a:rPr lang="en-US" altLang="zh-HK" dirty="0"/>
              <a:t>46</a:t>
            </a:r>
            <a:r>
              <a:rPr lang="zh-TW" altLang="zh-HK" dirty="0"/>
              <a:t>，</a:t>
            </a:r>
            <a:r>
              <a:rPr lang="en-US" altLang="zh-HK" dirty="0"/>
              <a:t>40-59</a:t>
            </a:r>
            <a:r>
              <a:rPr lang="zh-TW" altLang="zh-HK" dirty="0" smtClean="0"/>
              <a:t>。</a:t>
            </a:r>
            <a:endParaRPr lang="zh-TW" altLang="zh-HK" dirty="0"/>
          </a:p>
          <a:p>
            <a:r>
              <a:rPr lang="en-US" altLang="zh-HK" dirty="0"/>
              <a:t>Brown, A. L. (1978). Knowing when, where, and how to remember. A problem of metacognition. In R. Glaser (Ed.), </a:t>
            </a:r>
            <a:r>
              <a:rPr lang="en-US" altLang="zh-HK" i="1" dirty="0"/>
              <a:t>Advances in instructional psychology: volume 1</a:t>
            </a:r>
            <a:r>
              <a:rPr lang="en-US" altLang="zh-HK" dirty="0"/>
              <a:t> (pp.77-165). Hillsdale, NJ: Erlbaum.  </a:t>
            </a:r>
            <a:endParaRPr lang="zh-TW" altLang="zh-HK" dirty="0"/>
          </a:p>
          <a:p>
            <a:r>
              <a:rPr lang="en-US" altLang="zh-HK" dirty="0"/>
              <a:t>Brown, A. (1987). Metacognition, executive control, self-regulation, and other more mysterious mechanisms. In </a:t>
            </a:r>
            <a:r>
              <a:rPr lang="en-US" altLang="zh-HK" dirty="0" err="1"/>
              <a:t>F.Weinert</a:t>
            </a:r>
            <a:r>
              <a:rPr lang="en-US" altLang="zh-HK" dirty="0"/>
              <a:t> &amp; R. </a:t>
            </a:r>
            <a:r>
              <a:rPr lang="en-US" altLang="zh-HK" dirty="0" err="1"/>
              <a:t>Kluwe</a:t>
            </a:r>
            <a:r>
              <a:rPr lang="en-US" altLang="zh-HK" dirty="0"/>
              <a:t>, (eds.), </a:t>
            </a:r>
            <a:r>
              <a:rPr lang="en-US" altLang="zh-HK" i="1" dirty="0"/>
              <a:t>Metacognition, Motivation, and Understanding </a:t>
            </a:r>
            <a:r>
              <a:rPr lang="en-US" altLang="zh-HK" dirty="0"/>
              <a:t>(pp. 65–116). Hillsdale, NJ: Erlbaum</a:t>
            </a:r>
            <a:r>
              <a:rPr lang="en-US" altLang="zh-HK" dirty="0" smtClean="0"/>
              <a:t>.</a:t>
            </a:r>
            <a:endParaRPr lang="zh-TW" altLang="zh-HK" dirty="0"/>
          </a:p>
          <a:p>
            <a:r>
              <a:rPr lang="en-US" altLang="zh-HK" dirty="0"/>
              <a:t>Bryce, D., </a:t>
            </a:r>
            <a:r>
              <a:rPr lang="en-US" altLang="zh-HK" dirty="0" err="1"/>
              <a:t>Whitebread</a:t>
            </a:r>
            <a:r>
              <a:rPr lang="en-US" altLang="zh-HK" dirty="0"/>
              <a:t>, D., &amp; </a:t>
            </a:r>
            <a:r>
              <a:rPr lang="en-US" altLang="zh-HK" dirty="0" err="1"/>
              <a:t>Szűcs</a:t>
            </a:r>
            <a:r>
              <a:rPr lang="en-US" altLang="zh-HK" dirty="0"/>
              <a:t>, D. (2015). The relationships among executive functions, metacognitive skills and educational achievement in 5 and 7 year-old children. </a:t>
            </a:r>
            <a:r>
              <a:rPr lang="en-US" altLang="zh-HK" i="1" dirty="0"/>
              <a:t>Metacognition and Learning,</a:t>
            </a:r>
            <a:r>
              <a:rPr lang="en-US" altLang="zh-HK" dirty="0"/>
              <a:t> </a:t>
            </a:r>
            <a:r>
              <a:rPr lang="en-US" altLang="zh-HK" i="1" dirty="0"/>
              <a:t>10</a:t>
            </a:r>
            <a:r>
              <a:rPr lang="en-US" altLang="zh-HK" dirty="0"/>
              <a:t>(2), 181-198.</a:t>
            </a:r>
            <a:endParaRPr lang="zh-TW" altLang="zh-HK" dirty="0"/>
          </a:p>
          <a:p>
            <a:r>
              <a:rPr lang="en-US" altLang="zh-HK" dirty="0" smtClean="0"/>
              <a:t>Cetin</a:t>
            </a:r>
            <a:r>
              <a:rPr lang="en-US" altLang="zh-HK" dirty="0"/>
              <a:t>, B. (2017), Metacognition and Self-regulated Learning in Predicting University Students' Academic Achievement in Turkey. </a:t>
            </a:r>
            <a:r>
              <a:rPr lang="en-US" altLang="zh-HK" i="1" dirty="0"/>
              <a:t>Journal of Education and Training Studies</a:t>
            </a:r>
            <a:r>
              <a:rPr lang="en-US" altLang="zh-HK" dirty="0"/>
              <a:t>. 5(4</a:t>
            </a:r>
            <a:r>
              <a:rPr lang="en-US" altLang="zh-HK" dirty="0" smtClean="0"/>
              <a:t>).</a:t>
            </a:r>
            <a:endParaRPr lang="zh-TW" altLang="zh-HK" dirty="0"/>
          </a:p>
          <a:p>
            <a:r>
              <a:rPr lang="en-US" altLang="zh-HK" dirty="0" err="1"/>
              <a:t>Desoete</a:t>
            </a:r>
            <a:r>
              <a:rPr lang="en-US" altLang="zh-HK" dirty="0"/>
              <a:t>, A. (2007). Evaluating and improving the mathematics teaching-learning process through metacognition. </a:t>
            </a:r>
            <a:r>
              <a:rPr lang="en-US" altLang="zh-HK" i="1" dirty="0"/>
              <a:t>Electronic Journal of Research in Educational Psychology,</a:t>
            </a:r>
            <a:r>
              <a:rPr lang="en-US" altLang="zh-HK" dirty="0"/>
              <a:t> </a:t>
            </a:r>
            <a:r>
              <a:rPr lang="en-US" altLang="zh-HK" i="1" dirty="0"/>
              <a:t>5</a:t>
            </a:r>
            <a:r>
              <a:rPr lang="en-US" altLang="zh-HK" dirty="0"/>
              <a:t>(3), 705-730</a:t>
            </a:r>
            <a:r>
              <a:rPr lang="en-US" altLang="zh-HK" dirty="0" smtClean="0"/>
              <a:t>.</a:t>
            </a:r>
            <a:endParaRPr lang="zh-TW" altLang="zh-HK" dirty="0"/>
          </a:p>
          <a:p>
            <a:r>
              <a:rPr lang="en-US" altLang="zh-HK" dirty="0" err="1"/>
              <a:t>Desoete</a:t>
            </a:r>
            <a:r>
              <a:rPr lang="en-US" altLang="zh-HK" dirty="0"/>
              <a:t>, A. &amp; </a:t>
            </a:r>
            <a:r>
              <a:rPr lang="en-US" altLang="zh-HK" dirty="0" err="1"/>
              <a:t>Roeyers</a:t>
            </a:r>
            <a:r>
              <a:rPr lang="en-US" altLang="zh-HK" dirty="0"/>
              <a:t>, H. (2002). Off-line metacognition — a domain-specific retardation in young children with learning disabilities?. </a:t>
            </a:r>
            <a:r>
              <a:rPr lang="en-US" altLang="zh-HK" i="1" dirty="0"/>
              <a:t>Learning Disability Quarterly,</a:t>
            </a:r>
            <a:r>
              <a:rPr lang="en-US" altLang="zh-HK" dirty="0"/>
              <a:t> </a:t>
            </a:r>
            <a:r>
              <a:rPr lang="en-US" altLang="zh-HK" i="1" dirty="0"/>
              <a:t>25</a:t>
            </a:r>
            <a:r>
              <a:rPr lang="en-US" altLang="zh-HK" dirty="0"/>
              <a:t>(2), 123-139</a:t>
            </a:r>
            <a:r>
              <a:rPr lang="en-US" altLang="zh-HK" dirty="0" smtClean="0"/>
              <a:t>.</a:t>
            </a:r>
            <a:endParaRPr lang="zh-TW" altLang="zh-HK" dirty="0"/>
          </a:p>
          <a:p>
            <a:r>
              <a:rPr lang="en-US" altLang="zh-HK" dirty="0" err="1"/>
              <a:t>Desoete</a:t>
            </a:r>
            <a:r>
              <a:rPr lang="en-US" altLang="zh-HK" dirty="0"/>
              <a:t>, A. &amp; </a:t>
            </a:r>
            <a:r>
              <a:rPr lang="en-US" altLang="zh-HK" dirty="0" err="1"/>
              <a:t>Veenman</a:t>
            </a:r>
            <a:r>
              <a:rPr lang="en-US" altLang="zh-HK" dirty="0"/>
              <a:t>, M. (2006). Metacognition in mathematics: Critical issues on nature, theory, assessment and treatment. In A. </a:t>
            </a:r>
            <a:r>
              <a:rPr lang="en-US" altLang="zh-HK" dirty="0" err="1"/>
              <a:t>Desoete</a:t>
            </a:r>
            <a:r>
              <a:rPr lang="en-US" altLang="zh-HK" dirty="0"/>
              <a:t> &amp; M. </a:t>
            </a:r>
            <a:r>
              <a:rPr lang="en-US" altLang="zh-HK" dirty="0" err="1"/>
              <a:t>Veenman</a:t>
            </a:r>
            <a:r>
              <a:rPr lang="en-US" altLang="zh-HK" dirty="0"/>
              <a:t> (Eds.), </a:t>
            </a:r>
            <a:r>
              <a:rPr lang="en-US" altLang="zh-HK" i="1" dirty="0"/>
              <a:t>Metacognition in mathematics education</a:t>
            </a:r>
            <a:r>
              <a:rPr lang="en-US" altLang="zh-HK" dirty="0"/>
              <a:t> (pp. 1–10). </a:t>
            </a:r>
            <a:r>
              <a:rPr lang="en-US" altLang="zh-HK" dirty="0" err="1"/>
              <a:t>Haupauge</a:t>
            </a:r>
            <a:r>
              <a:rPr lang="en-US" altLang="zh-HK" dirty="0"/>
              <a:t>, NY: Nova Science</a:t>
            </a:r>
            <a:r>
              <a:rPr lang="en-US" altLang="zh-HK" dirty="0" smtClean="0"/>
              <a:t>.</a:t>
            </a:r>
            <a:endParaRPr lang="zh-TW" altLang="zh-HK" dirty="0"/>
          </a:p>
          <a:p>
            <a:r>
              <a:rPr lang="en-US" altLang="zh-HK" dirty="0" err="1"/>
              <a:t>Eldredge</a:t>
            </a:r>
            <a:r>
              <a:rPr lang="en-US" altLang="zh-HK" dirty="0"/>
              <a:t>, J. L. (1990). Learning and study strategies inventory - high school version (</a:t>
            </a:r>
            <a:r>
              <a:rPr lang="en-US" altLang="zh-HK" dirty="0" err="1"/>
              <a:t>lassi</a:t>
            </a:r>
            <a:r>
              <a:rPr lang="en-US" altLang="zh-HK" dirty="0"/>
              <a:t> - </a:t>
            </a:r>
            <a:r>
              <a:rPr lang="en-US" altLang="zh-HK" dirty="0" err="1"/>
              <a:t>hs</a:t>
            </a:r>
            <a:r>
              <a:rPr lang="en-US" altLang="zh-HK" dirty="0"/>
              <a:t>). </a:t>
            </a:r>
            <a:r>
              <a:rPr lang="en-US" altLang="zh-HK" i="1" dirty="0"/>
              <a:t>Journal of Reading,</a:t>
            </a:r>
            <a:r>
              <a:rPr lang="en-US" altLang="zh-HK" dirty="0"/>
              <a:t> </a:t>
            </a:r>
            <a:r>
              <a:rPr lang="en-US" altLang="zh-HK" i="1" dirty="0"/>
              <a:t>34</a:t>
            </a:r>
            <a:r>
              <a:rPr lang="en-US" altLang="zh-HK" dirty="0"/>
              <a:t>(2), 146-149</a:t>
            </a:r>
            <a:r>
              <a:rPr lang="en-US" altLang="zh-HK" dirty="0" smtClean="0"/>
              <a:t>.</a:t>
            </a:r>
            <a:endParaRPr lang="zh-TW" altLang="zh-HK" dirty="0"/>
          </a:p>
          <a:p>
            <a:r>
              <a:rPr lang="en-US" altLang="zh-HK" dirty="0"/>
              <a:t>Everson, H. T., &amp; Tobias, S. (1998). The ability to estimate knowledge and performance in college: a metacognitive analysis. </a:t>
            </a:r>
            <a:r>
              <a:rPr lang="en-US" altLang="zh-HK" i="1" dirty="0"/>
              <a:t>Instructional Science,</a:t>
            </a:r>
            <a:r>
              <a:rPr lang="en-US" altLang="zh-HK" dirty="0"/>
              <a:t> </a:t>
            </a:r>
            <a:r>
              <a:rPr lang="en-US" altLang="zh-HK" i="1" dirty="0"/>
              <a:t>26</a:t>
            </a:r>
            <a:r>
              <a:rPr lang="en-US" altLang="zh-HK" dirty="0"/>
              <a:t>(1), 65-79.</a:t>
            </a:r>
            <a:endParaRPr lang="zh-TW" altLang="zh-HK" dirty="0"/>
          </a:p>
          <a:p>
            <a:endParaRPr lang="zh-HK" altLang="en-US" dirty="0"/>
          </a:p>
        </p:txBody>
      </p:sp>
      <p:sp>
        <p:nvSpPr>
          <p:cNvPr id="3" name="標題 2"/>
          <p:cNvSpPr>
            <a:spLocks noGrp="1"/>
          </p:cNvSpPr>
          <p:nvPr>
            <p:ph type="title"/>
          </p:nvPr>
        </p:nvSpPr>
        <p:spPr/>
        <p:txBody>
          <a:bodyPr/>
          <a:lstStyle/>
          <a:p>
            <a:r>
              <a:rPr lang="en-US" altLang="zh-HK" dirty="0" smtClean="0"/>
              <a:t>References (1)</a:t>
            </a:r>
            <a:endParaRPr lang="zh-HK" altLang="en-US" dirty="0"/>
          </a:p>
        </p:txBody>
      </p:sp>
    </p:spTree>
    <p:extLst>
      <p:ext uri="{BB962C8B-B14F-4D97-AF65-F5344CB8AC3E}">
        <p14:creationId xmlns:p14="http://schemas.microsoft.com/office/powerpoint/2010/main" val="7474006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47500" lnSpcReduction="20000"/>
          </a:bodyPr>
          <a:lstStyle/>
          <a:p>
            <a:r>
              <a:rPr lang="en-US" altLang="zh-HK" dirty="0" err="1"/>
              <a:t>Flavell</a:t>
            </a:r>
            <a:r>
              <a:rPr lang="en-US" altLang="zh-HK" dirty="0"/>
              <a:t>, J. H. (1976). Metacognitive aspects of problem solving. In L. B. Resnick (Ed.), </a:t>
            </a:r>
            <a:r>
              <a:rPr lang="en-US" altLang="zh-HK" i="1" dirty="0"/>
              <a:t>The nature of intelligence</a:t>
            </a:r>
            <a:r>
              <a:rPr lang="en-US" altLang="zh-HK" dirty="0"/>
              <a:t> (pp. 231-236). Hillsdale, NJ: Erlbaum</a:t>
            </a:r>
            <a:r>
              <a:rPr lang="en-US" altLang="zh-HK" dirty="0" smtClean="0"/>
              <a:t>.</a:t>
            </a:r>
            <a:endParaRPr lang="zh-TW" altLang="zh-HK" dirty="0"/>
          </a:p>
          <a:p>
            <a:r>
              <a:rPr lang="en-US" altLang="zh-HK" dirty="0"/>
              <a:t>Hart, L. C., &amp; </a:t>
            </a:r>
            <a:r>
              <a:rPr lang="en-US" altLang="zh-HK" dirty="0" err="1"/>
              <a:t>Memnun</a:t>
            </a:r>
            <a:r>
              <a:rPr lang="en-US" altLang="zh-HK" dirty="0"/>
              <a:t>, D. S. (2015). The relationship between preservice elementary mathematics teachers' beliefs and metacognitive awareness. </a:t>
            </a:r>
            <a:r>
              <a:rPr lang="en-US" altLang="zh-HK" i="1" dirty="0"/>
              <a:t>Journal of Education &amp; Training Studies,</a:t>
            </a:r>
            <a:r>
              <a:rPr lang="en-US" altLang="zh-HK" dirty="0"/>
              <a:t> </a:t>
            </a:r>
            <a:r>
              <a:rPr lang="en-US" altLang="zh-HK" i="1" dirty="0"/>
              <a:t>3</a:t>
            </a:r>
            <a:r>
              <a:rPr lang="en-US" altLang="zh-HK" dirty="0"/>
              <a:t>, 70-77</a:t>
            </a:r>
            <a:r>
              <a:rPr lang="en-US" altLang="zh-HK" dirty="0" smtClean="0"/>
              <a:t>.</a:t>
            </a:r>
            <a:endParaRPr lang="zh-TW" altLang="zh-HK" dirty="0"/>
          </a:p>
          <a:p>
            <a:r>
              <a:rPr lang="en-US" altLang="zh-HK" dirty="0" err="1"/>
              <a:t>Isquith</a:t>
            </a:r>
            <a:r>
              <a:rPr lang="en-US" altLang="zh-HK" dirty="0"/>
              <a:t>, P. K., &amp; </a:t>
            </a:r>
            <a:r>
              <a:rPr lang="en-US" altLang="zh-HK" dirty="0" err="1"/>
              <a:t>Gioia</a:t>
            </a:r>
            <a:r>
              <a:rPr lang="en-US" altLang="zh-HK" dirty="0"/>
              <a:t>, G. A. (2008). Behavior rating inventory of executive function. PAR, </a:t>
            </a:r>
            <a:r>
              <a:rPr lang="en-US" altLang="zh-HK" dirty="0" smtClean="0"/>
              <a:t>Odessa</a:t>
            </a:r>
            <a:endParaRPr lang="zh-TW" altLang="zh-HK" dirty="0"/>
          </a:p>
          <a:p>
            <a:r>
              <a:rPr lang="en-US" altLang="zh-HK" dirty="0"/>
              <a:t>Lai, E. R. (2011). </a:t>
            </a:r>
            <a:r>
              <a:rPr lang="en-US" altLang="zh-HK" i="1" dirty="0"/>
              <a:t>Metacognition: A Literature Review. Pearson Research Report</a:t>
            </a:r>
            <a:r>
              <a:rPr lang="en-US" altLang="zh-HK" dirty="0"/>
              <a:t>. London: Pearson. Retrieved from </a:t>
            </a:r>
            <a:r>
              <a:rPr lang="en-US" altLang="zh-HK" u="sng" dirty="0">
                <a:hlinkClick r:id="rId2"/>
              </a:rPr>
              <a:t>https://psychcorp.pearsonassessments.com/hai/images/tmrs/Metacognition_Literature_Review_Final.pdf</a:t>
            </a:r>
            <a:r>
              <a:rPr lang="en-US" altLang="zh-HK" dirty="0"/>
              <a:t>. </a:t>
            </a:r>
            <a:endParaRPr lang="zh-TW" altLang="zh-HK" dirty="0"/>
          </a:p>
          <a:p>
            <a:r>
              <a:rPr lang="en-US" altLang="zh-HK" dirty="0" err="1"/>
              <a:t>Mandaci</a:t>
            </a:r>
            <a:r>
              <a:rPr lang="en-US" altLang="zh-HK" dirty="0"/>
              <a:t> </a:t>
            </a:r>
            <a:r>
              <a:rPr lang="en-US" altLang="zh-HK" dirty="0" err="1"/>
              <a:t>Sahin</a:t>
            </a:r>
            <a:r>
              <a:rPr lang="en-US" altLang="zh-HK" dirty="0"/>
              <a:t>, S., &amp; </a:t>
            </a:r>
            <a:r>
              <a:rPr lang="en-US" altLang="zh-HK" dirty="0" err="1"/>
              <a:t>Kendir</a:t>
            </a:r>
            <a:r>
              <a:rPr lang="en-US" altLang="zh-HK" dirty="0"/>
              <a:t>, F. (2013). The effect of using metacognitive strategies for solving geometry problems on students' achievement and attitude. </a:t>
            </a:r>
            <a:r>
              <a:rPr lang="en-US" altLang="zh-HK" i="1" dirty="0"/>
              <a:t>Educational Research &amp; Reviews,</a:t>
            </a:r>
            <a:r>
              <a:rPr lang="en-US" altLang="zh-HK" dirty="0"/>
              <a:t> </a:t>
            </a:r>
            <a:r>
              <a:rPr lang="en-US" altLang="zh-HK" i="1" dirty="0"/>
              <a:t>8</a:t>
            </a:r>
            <a:r>
              <a:rPr lang="en-US" altLang="zh-HK" dirty="0"/>
              <a:t>, 1777-1792</a:t>
            </a:r>
            <a:r>
              <a:rPr lang="en-US" altLang="zh-HK" dirty="0" smtClean="0"/>
              <a:t>.</a:t>
            </a:r>
            <a:endParaRPr lang="zh-TW" altLang="zh-HK" dirty="0"/>
          </a:p>
          <a:p>
            <a:r>
              <a:rPr lang="en-US" altLang="zh-HK" dirty="0" err="1"/>
              <a:t>Mytkowicz</a:t>
            </a:r>
            <a:r>
              <a:rPr lang="en-US" altLang="zh-HK" dirty="0"/>
              <a:t>, P., Goss, D., &amp; Steinberg, B. (2014). Assessing metacognition as a learning outcome in a postsecondary strategic learning course. </a:t>
            </a:r>
            <a:r>
              <a:rPr lang="en-US" altLang="zh-HK" i="1" dirty="0"/>
              <a:t>Journal of Postsecondary Education &amp; Disability,</a:t>
            </a:r>
            <a:r>
              <a:rPr lang="en-US" altLang="zh-HK" dirty="0"/>
              <a:t> </a:t>
            </a:r>
            <a:r>
              <a:rPr lang="en-US" altLang="zh-HK" i="1" dirty="0"/>
              <a:t>27</a:t>
            </a:r>
            <a:r>
              <a:rPr lang="en-US" altLang="zh-HK" dirty="0"/>
              <a:t>, 51-62.</a:t>
            </a:r>
            <a:endParaRPr lang="zh-TW" altLang="zh-HK" dirty="0"/>
          </a:p>
          <a:p>
            <a:r>
              <a:rPr lang="en-US" altLang="zh-HK" dirty="0" smtClean="0"/>
              <a:t>O'Neil </a:t>
            </a:r>
            <a:r>
              <a:rPr lang="en-US" altLang="zh-HK" dirty="0"/>
              <a:t>Jr., H. F. &amp; </a:t>
            </a:r>
            <a:r>
              <a:rPr lang="en-US" altLang="zh-HK" dirty="0" err="1"/>
              <a:t>Abedi</a:t>
            </a:r>
            <a:r>
              <a:rPr lang="en-US" altLang="zh-HK" dirty="0"/>
              <a:t>, J. (1996). Reliability and validity of a state metacognitive inventory: potential for alternative assessment. </a:t>
            </a:r>
            <a:r>
              <a:rPr lang="en-US" altLang="zh-HK" i="1" dirty="0"/>
              <a:t>Journal of Educational Research,</a:t>
            </a:r>
            <a:r>
              <a:rPr lang="en-US" altLang="zh-HK" dirty="0"/>
              <a:t> </a:t>
            </a:r>
            <a:r>
              <a:rPr lang="en-US" altLang="zh-HK" i="1" dirty="0"/>
              <a:t>89</a:t>
            </a:r>
            <a:r>
              <a:rPr lang="en-US" altLang="zh-HK" dirty="0"/>
              <a:t>(4), 234-245</a:t>
            </a:r>
            <a:r>
              <a:rPr lang="en-US" altLang="zh-HK" dirty="0" smtClean="0"/>
              <a:t>.</a:t>
            </a:r>
            <a:endParaRPr lang="zh-TW" altLang="zh-HK" dirty="0"/>
          </a:p>
          <a:p>
            <a:r>
              <a:rPr lang="en-US" altLang="zh-HK" dirty="0" err="1"/>
              <a:t>Özcan</a:t>
            </a:r>
            <a:r>
              <a:rPr lang="en-US" altLang="zh-HK" dirty="0"/>
              <a:t>, Z. Ç., </a:t>
            </a:r>
            <a:r>
              <a:rPr lang="en-US" altLang="zh-HK" dirty="0" err="1"/>
              <a:t>Erktin</a:t>
            </a:r>
            <a:r>
              <a:rPr lang="en-US" altLang="zh-HK" dirty="0"/>
              <a:t>, E. (2015). Enhancing mathematics achievement of elementary school students through homework assignments enriched with metacognitive questions. </a:t>
            </a:r>
            <a:r>
              <a:rPr lang="en-US" altLang="zh-HK" i="1" dirty="0"/>
              <a:t>Eurasia Journal of Mathematics Science &amp; Technology Education,</a:t>
            </a:r>
            <a:r>
              <a:rPr lang="en-US" altLang="zh-HK" dirty="0"/>
              <a:t> </a:t>
            </a:r>
            <a:r>
              <a:rPr lang="en-US" altLang="zh-HK" i="1" dirty="0"/>
              <a:t>11</a:t>
            </a:r>
            <a:r>
              <a:rPr lang="en-US" altLang="zh-HK" dirty="0"/>
              <a:t>(6), 1415-1427</a:t>
            </a:r>
            <a:r>
              <a:rPr lang="en-US" altLang="zh-HK" dirty="0" smtClean="0"/>
              <a:t>.</a:t>
            </a:r>
            <a:endParaRPr lang="zh-TW" altLang="zh-HK" dirty="0"/>
          </a:p>
          <a:p>
            <a:r>
              <a:rPr lang="en-US" altLang="zh-HK" dirty="0" err="1"/>
              <a:t>Özsoy</a:t>
            </a:r>
            <a:r>
              <a:rPr lang="en-US" altLang="zh-HK" dirty="0"/>
              <a:t>, G. (2011). An investigation of the relationship between metacognition and mathematics achievement. </a:t>
            </a:r>
            <a:r>
              <a:rPr lang="en-US" altLang="zh-HK" i="1" dirty="0"/>
              <a:t>Asia Pacific Education Review,</a:t>
            </a:r>
            <a:r>
              <a:rPr lang="en-US" altLang="zh-HK" dirty="0"/>
              <a:t> </a:t>
            </a:r>
            <a:r>
              <a:rPr lang="en-US" altLang="zh-HK" i="1" dirty="0"/>
              <a:t>12</a:t>
            </a:r>
            <a:r>
              <a:rPr lang="en-US" altLang="zh-HK" dirty="0"/>
              <a:t>(2), 227-235</a:t>
            </a:r>
            <a:r>
              <a:rPr lang="en-US" altLang="zh-HK" dirty="0" smtClean="0"/>
              <a:t>.</a:t>
            </a:r>
            <a:endParaRPr lang="zh-TW" altLang="zh-HK" dirty="0"/>
          </a:p>
          <a:p>
            <a:r>
              <a:rPr lang="en-US" altLang="zh-HK" dirty="0" err="1"/>
              <a:t>Pintrich</a:t>
            </a:r>
            <a:r>
              <a:rPr lang="en-US" altLang="zh-HK" dirty="0"/>
              <a:t>, P. R., &amp; De Groot, E. V. (1990). Motivational and self-regulated learning components of classroom academic performance. </a:t>
            </a:r>
            <a:r>
              <a:rPr lang="en-US" altLang="zh-HK" i="1" dirty="0"/>
              <a:t>Journal of Educational Psychology,</a:t>
            </a:r>
            <a:r>
              <a:rPr lang="en-US" altLang="zh-HK" dirty="0"/>
              <a:t> </a:t>
            </a:r>
            <a:r>
              <a:rPr lang="en-US" altLang="zh-HK" i="1" dirty="0"/>
              <a:t>82</a:t>
            </a:r>
            <a:r>
              <a:rPr lang="en-US" altLang="zh-HK" dirty="0"/>
              <a:t>(1), 33-40</a:t>
            </a:r>
            <a:r>
              <a:rPr lang="en-US" altLang="zh-HK" dirty="0" smtClean="0"/>
              <a:t>.</a:t>
            </a:r>
            <a:endParaRPr lang="zh-TW" altLang="zh-HK" dirty="0"/>
          </a:p>
          <a:p>
            <a:r>
              <a:rPr lang="en-US" altLang="zh-HK" dirty="0" err="1"/>
              <a:t>Pintrich</a:t>
            </a:r>
            <a:r>
              <a:rPr lang="en-US" altLang="zh-HK" dirty="0"/>
              <a:t>, P., Smith, D., Garcia, T., &amp; </a:t>
            </a:r>
            <a:r>
              <a:rPr lang="en-US" altLang="zh-HK" dirty="0" err="1"/>
              <a:t>McKeachie</a:t>
            </a:r>
            <a:r>
              <a:rPr lang="en-US" altLang="zh-HK" dirty="0"/>
              <a:t>, W. (1991). </a:t>
            </a:r>
            <a:r>
              <a:rPr lang="en-US" altLang="zh-HK" i="1" dirty="0"/>
              <a:t>A manual for the use of the Motivated Strategies for Learning Questionnaire</a:t>
            </a:r>
            <a:r>
              <a:rPr lang="en-US" altLang="zh-HK" dirty="0"/>
              <a:t>. Ann Arbor, MI: The Regents of The University of Michigan Technical Report 91-B-004.</a:t>
            </a:r>
            <a:endParaRPr lang="zh-TW" altLang="zh-HK" dirty="0"/>
          </a:p>
          <a:p>
            <a:endParaRPr lang="zh-HK" altLang="en-US" dirty="0"/>
          </a:p>
        </p:txBody>
      </p:sp>
      <p:sp>
        <p:nvSpPr>
          <p:cNvPr id="3" name="標題 2"/>
          <p:cNvSpPr>
            <a:spLocks noGrp="1"/>
          </p:cNvSpPr>
          <p:nvPr>
            <p:ph type="title"/>
          </p:nvPr>
        </p:nvSpPr>
        <p:spPr/>
        <p:txBody>
          <a:bodyPr/>
          <a:lstStyle/>
          <a:p>
            <a:r>
              <a:rPr lang="en-US" altLang="zh-HK" dirty="0"/>
              <a:t>References </a:t>
            </a:r>
            <a:r>
              <a:rPr lang="en-US" altLang="zh-HK" dirty="0" smtClean="0"/>
              <a:t>(2)</a:t>
            </a:r>
            <a:endParaRPr lang="zh-HK" altLang="en-US" dirty="0"/>
          </a:p>
        </p:txBody>
      </p:sp>
    </p:spTree>
    <p:extLst>
      <p:ext uri="{BB962C8B-B14F-4D97-AF65-F5344CB8AC3E}">
        <p14:creationId xmlns:p14="http://schemas.microsoft.com/office/powerpoint/2010/main" val="32166772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55000" lnSpcReduction="20000"/>
          </a:bodyPr>
          <a:lstStyle/>
          <a:p>
            <a:r>
              <a:rPr lang="en-US" altLang="zh-HK" dirty="0"/>
              <a:t>Schraw, G., &amp; Dennison, R. S. (1994). Assessing metacognitive awareness. </a:t>
            </a:r>
            <a:r>
              <a:rPr lang="en-US" altLang="zh-HK" i="1" dirty="0"/>
              <a:t>Contemporary Educational Psychology</a:t>
            </a:r>
            <a:r>
              <a:rPr lang="en-US" altLang="zh-HK" dirty="0"/>
              <a:t>, </a:t>
            </a:r>
            <a:r>
              <a:rPr lang="en-US" altLang="zh-HK" i="1" dirty="0"/>
              <a:t>17</a:t>
            </a:r>
            <a:r>
              <a:rPr lang="en-US" altLang="zh-HK" dirty="0"/>
              <a:t>, 460–475</a:t>
            </a:r>
            <a:r>
              <a:rPr lang="en-US" altLang="zh-HK" dirty="0" smtClean="0"/>
              <a:t>.</a:t>
            </a:r>
            <a:endParaRPr lang="zh-TW" altLang="zh-HK" dirty="0"/>
          </a:p>
          <a:p>
            <a:r>
              <a:rPr lang="en-US" altLang="zh-HK" dirty="0"/>
              <a:t>Sperling, R. A., Howard, B. C., Miller, L. A., &amp; Murphy, C. (2002). Measures of children's knowledge and regulation of cognition. </a:t>
            </a:r>
            <a:r>
              <a:rPr lang="en-US" altLang="zh-HK" i="1" dirty="0"/>
              <a:t>Contemporary Educational Psychology,</a:t>
            </a:r>
            <a:r>
              <a:rPr lang="en-US" altLang="zh-HK" dirty="0"/>
              <a:t> </a:t>
            </a:r>
            <a:r>
              <a:rPr lang="en-US" altLang="zh-HK" i="1" dirty="0"/>
              <a:t>27</a:t>
            </a:r>
            <a:r>
              <a:rPr lang="en-US" altLang="zh-HK" dirty="0"/>
              <a:t>(1), 51-79</a:t>
            </a:r>
            <a:r>
              <a:rPr lang="en-US" altLang="zh-HK" dirty="0" smtClean="0"/>
              <a:t>.</a:t>
            </a:r>
            <a:endParaRPr lang="zh-TW" altLang="zh-HK" dirty="0"/>
          </a:p>
          <a:p>
            <a:r>
              <a:rPr lang="en-US" altLang="zh-HK" dirty="0"/>
              <a:t>Sperling, R.A., Richmond, A.S., Ramsay, C. M., &amp; </a:t>
            </a:r>
            <a:r>
              <a:rPr lang="en-US" altLang="zh-HK" dirty="0" err="1"/>
              <a:t>Klapp</a:t>
            </a:r>
            <a:r>
              <a:rPr lang="en-US" altLang="zh-HK" dirty="0"/>
              <a:t>, M. (2012). The measurement and predictive ability of metacognition in middle school learners. </a:t>
            </a:r>
            <a:r>
              <a:rPr lang="en-US" altLang="zh-HK" i="1" dirty="0"/>
              <a:t>Journal of Educational Research,</a:t>
            </a:r>
            <a:r>
              <a:rPr lang="en-US" altLang="zh-HK" dirty="0"/>
              <a:t> </a:t>
            </a:r>
            <a:r>
              <a:rPr lang="en-US" altLang="zh-HK" i="1" dirty="0"/>
              <a:t>105</a:t>
            </a:r>
            <a:r>
              <a:rPr lang="en-US" altLang="zh-HK" dirty="0"/>
              <a:t>(1), 1-7</a:t>
            </a:r>
            <a:r>
              <a:rPr lang="en-US" altLang="zh-HK" dirty="0" smtClean="0"/>
              <a:t>.</a:t>
            </a:r>
            <a:endParaRPr lang="zh-TW" altLang="zh-HK" dirty="0"/>
          </a:p>
          <a:p>
            <a:r>
              <a:rPr lang="en-US" altLang="zh-HK" dirty="0"/>
              <a:t>Stephens, M. (1998). AAMT discussion paper on assessment and reporting in school mathematics, </a:t>
            </a:r>
            <a:r>
              <a:rPr lang="en-US" altLang="zh-HK" i="1" dirty="0"/>
              <a:t>The Australian </a:t>
            </a:r>
            <a:r>
              <a:rPr lang="en-US" altLang="zh-HK" i="1" dirty="0" err="1"/>
              <a:t>Mathematcs</a:t>
            </a:r>
            <a:r>
              <a:rPr lang="en-US" altLang="zh-HK" i="1" dirty="0"/>
              <a:t> Teacher</a:t>
            </a:r>
            <a:r>
              <a:rPr lang="en-US" altLang="zh-HK" dirty="0"/>
              <a:t> 44(1), </a:t>
            </a:r>
            <a:r>
              <a:rPr lang="en-US" altLang="zh-HK" dirty="0" smtClean="0"/>
              <a:t>16a-16c</a:t>
            </a:r>
            <a:endParaRPr lang="zh-TW" altLang="zh-HK" dirty="0"/>
          </a:p>
          <a:p>
            <a:r>
              <a:rPr lang="en-US" altLang="zh-HK" dirty="0" err="1"/>
              <a:t>Veenman</a:t>
            </a:r>
            <a:r>
              <a:rPr lang="en-US" altLang="zh-HK" dirty="0"/>
              <a:t>, M. V. J., van </a:t>
            </a:r>
            <a:r>
              <a:rPr lang="en-US" altLang="zh-HK" dirty="0" err="1"/>
              <a:t>Hout</a:t>
            </a:r>
            <a:r>
              <a:rPr lang="en-US" altLang="zh-HK" dirty="0"/>
              <a:t>-Wolters, B. H. A. M., &amp; </a:t>
            </a:r>
            <a:r>
              <a:rPr lang="en-US" altLang="zh-HK" dirty="0" err="1"/>
              <a:t>Afflerbach</a:t>
            </a:r>
            <a:r>
              <a:rPr lang="en-US" altLang="zh-HK" dirty="0"/>
              <a:t>, P. (2006). Metacognition and learning: Conceptual and methodological considerations. </a:t>
            </a:r>
            <a:r>
              <a:rPr lang="en-US" altLang="zh-HK" i="1" dirty="0"/>
              <a:t>Metacognition and Learning</a:t>
            </a:r>
            <a:r>
              <a:rPr lang="en-US" altLang="zh-HK" dirty="0"/>
              <a:t>, </a:t>
            </a:r>
            <a:r>
              <a:rPr lang="en-US" altLang="zh-HK" i="1" dirty="0"/>
              <a:t>1</a:t>
            </a:r>
            <a:r>
              <a:rPr lang="en-US" altLang="zh-HK" dirty="0"/>
              <a:t>(1), 3–14</a:t>
            </a:r>
            <a:r>
              <a:rPr lang="en-US" altLang="zh-HK" dirty="0" smtClean="0"/>
              <a:t>.</a:t>
            </a:r>
            <a:endParaRPr lang="zh-TW" altLang="zh-HK" dirty="0"/>
          </a:p>
          <a:p>
            <a:r>
              <a:rPr lang="en-US" altLang="zh-HK" dirty="0"/>
              <a:t>Weinstein, C. E., Palmer, D. R.,&amp; Schulte, A. C. (1987). </a:t>
            </a:r>
            <a:r>
              <a:rPr lang="en-US" altLang="zh-HK" i="1" dirty="0"/>
              <a:t>Learning and study strategies inventory</a:t>
            </a:r>
            <a:r>
              <a:rPr lang="en-US" altLang="zh-HK" dirty="0"/>
              <a:t>. Clearwater, FL: H&amp;H Publishers</a:t>
            </a:r>
            <a:r>
              <a:rPr lang="en-US" altLang="zh-HK" dirty="0" smtClean="0"/>
              <a:t>.</a:t>
            </a:r>
            <a:endParaRPr lang="zh-TW" altLang="zh-HK" dirty="0"/>
          </a:p>
          <a:p>
            <a:r>
              <a:rPr lang="en-US" altLang="zh-HK" dirty="0"/>
              <a:t>Winne, P. H. (1997). Experimenting to bootstrap self-regulated learning. </a:t>
            </a:r>
            <a:r>
              <a:rPr lang="en-US" altLang="zh-HK" i="1" dirty="0"/>
              <a:t>Journal of Educational Psychology</a:t>
            </a:r>
            <a:r>
              <a:rPr lang="en-US" altLang="zh-HK" dirty="0"/>
              <a:t>, </a:t>
            </a:r>
            <a:r>
              <a:rPr lang="en-US" altLang="zh-HK" i="1" dirty="0"/>
              <a:t>89</a:t>
            </a:r>
            <a:r>
              <a:rPr lang="en-US" altLang="zh-HK" dirty="0"/>
              <a:t>(3</a:t>
            </a:r>
            <a:r>
              <a:rPr lang="en-US" altLang="zh-HK"/>
              <a:t>), </a:t>
            </a:r>
            <a:r>
              <a:rPr lang="en-US" altLang="zh-HK" smtClean="0"/>
              <a:t>397-410</a:t>
            </a:r>
            <a:endParaRPr lang="zh-TW" altLang="zh-HK" dirty="0"/>
          </a:p>
          <a:p>
            <a:endParaRPr lang="zh-HK" altLang="en-US" dirty="0"/>
          </a:p>
        </p:txBody>
      </p:sp>
      <p:sp>
        <p:nvSpPr>
          <p:cNvPr id="3" name="標題 2"/>
          <p:cNvSpPr>
            <a:spLocks noGrp="1"/>
          </p:cNvSpPr>
          <p:nvPr>
            <p:ph type="title"/>
          </p:nvPr>
        </p:nvSpPr>
        <p:spPr/>
        <p:txBody>
          <a:bodyPr/>
          <a:lstStyle/>
          <a:p>
            <a:r>
              <a:rPr lang="en-US" altLang="zh-HK" dirty="0" smtClean="0"/>
              <a:t>References (3)</a:t>
            </a:r>
            <a:endParaRPr lang="zh-HK" altLang="en-US" dirty="0"/>
          </a:p>
        </p:txBody>
      </p:sp>
    </p:spTree>
    <p:extLst>
      <p:ext uri="{BB962C8B-B14F-4D97-AF65-F5344CB8AC3E}">
        <p14:creationId xmlns:p14="http://schemas.microsoft.com/office/powerpoint/2010/main" val="3440224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內容版面配置區 1"/>
              <p:cNvSpPr>
                <a:spLocks noGrp="1"/>
              </p:cNvSpPr>
              <p:nvPr>
                <p:ph idx="1"/>
              </p:nvPr>
            </p:nvSpPr>
            <p:spPr/>
            <p:txBody>
              <a:bodyPr>
                <a:normAutofit fontScale="92500" lnSpcReduction="20000"/>
              </a:bodyPr>
              <a:lstStyle/>
              <a:p>
                <a:r>
                  <a:rPr lang="en-US" altLang="zh-HK" dirty="0"/>
                  <a:t>Sperling et al. (2012) report this coefficient as r=.26 with </a:t>
                </a:r>
                <a14:m>
                  <m:oMath xmlns:m="http://schemas.openxmlformats.org/officeDocument/2006/math">
                    <m:r>
                      <m:rPr>
                        <m:sty m:val="p"/>
                      </m:rPr>
                      <a:rPr lang="en-US" altLang="zh-HK">
                        <a:latin typeface="Cambria Math" panose="02040503050406030204" pitchFamily="18" charset="0"/>
                      </a:rPr>
                      <m:t>ρ</m:t>
                    </m:r>
                    <m:r>
                      <a:rPr lang="en-US" altLang="zh-HK">
                        <a:latin typeface="Cambria Math" panose="02040503050406030204" pitchFamily="18" charset="0"/>
                      </a:rPr>
                      <m:t>&lt; </m:t>
                    </m:r>
                  </m:oMath>
                </a14:m>
                <a:r>
                  <a:rPr lang="en-US" altLang="zh-HK" dirty="0"/>
                  <a:t>.01</a:t>
                </a:r>
                <a:r>
                  <a:rPr lang="en-US" altLang="zh-HK" dirty="0" smtClean="0"/>
                  <a:t>.</a:t>
                </a:r>
              </a:p>
              <a:p>
                <a:endParaRPr lang="en-US" altLang="zh-HK" dirty="0"/>
              </a:p>
              <a:p>
                <a:r>
                  <a:rPr lang="en-US" altLang="zh-HK" dirty="0" err="1"/>
                  <a:t>Özcan</a:t>
                </a:r>
                <a:r>
                  <a:rPr lang="en-US" altLang="zh-HK" dirty="0"/>
                  <a:t> (2014) yields .42 and .26 with</a:t>
                </a:r>
                <a14:m>
                  <m:oMath xmlns:m="http://schemas.openxmlformats.org/officeDocument/2006/math">
                    <m:r>
                      <a:rPr lang="en-US" altLang="zh-HK">
                        <a:latin typeface="Cambria Math" panose="02040503050406030204" pitchFamily="18" charset="0"/>
                      </a:rPr>
                      <m:t> </m:t>
                    </m:r>
                    <m:r>
                      <m:rPr>
                        <m:sty m:val="p"/>
                      </m:rPr>
                      <a:rPr lang="en-US" altLang="zh-HK">
                        <a:latin typeface="Cambria Math" panose="02040503050406030204" pitchFamily="18" charset="0"/>
                      </a:rPr>
                      <m:t>ρ</m:t>
                    </m:r>
                    <m:r>
                      <a:rPr lang="en-US" altLang="zh-HK">
                        <a:latin typeface="Cambria Math" panose="02040503050406030204" pitchFamily="18" charset="0"/>
                      </a:rPr>
                      <m:t>&lt; </m:t>
                    </m:r>
                  </m:oMath>
                </a14:m>
                <a:r>
                  <a:rPr lang="en-US" altLang="zh-HK" dirty="0"/>
                  <a:t>.001 and</a:t>
                </a:r>
                <a14:m>
                  <m:oMath xmlns:m="http://schemas.openxmlformats.org/officeDocument/2006/math">
                    <m:r>
                      <a:rPr lang="en-US" altLang="zh-HK">
                        <a:latin typeface="Cambria Math" panose="02040503050406030204" pitchFamily="18" charset="0"/>
                      </a:rPr>
                      <m:t> </m:t>
                    </m:r>
                    <m:r>
                      <m:rPr>
                        <m:sty m:val="p"/>
                      </m:rPr>
                      <a:rPr lang="en-US" altLang="zh-HK">
                        <a:latin typeface="Cambria Math" panose="02040503050406030204" pitchFamily="18" charset="0"/>
                      </a:rPr>
                      <m:t>ρ</m:t>
                    </m:r>
                    <m:r>
                      <a:rPr lang="en-US" altLang="zh-HK">
                        <a:latin typeface="Cambria Math" panose="02040503050406030204" pitchFamily="18" charset="0"/>
                      </a:rPr>
                      <m:t>&lt; </m:t>
                    </m:r>
                  </m:oMath>
                </a14:m>
                <a:r>
                  <a:rPr lang="en-US" altLang="zh-HK" dirty="0"/>
                  <a:t>.</a:t>
                </a:r>
                <a:r>
                  <a:rPr lang="en-US" altLang="zh-HK" dirty="0" smtClean="0"/>
                  <a:t>01</a:t>
                </a:r>
              </a:p>
              <a:p>
                <a:endParaRPr lang="en-US" altLang="zh-HK" dirty="0"/>
              </a:p>
              <a:p>
                <a:r>
                  <a:rPr lang="en-US" altLang="zh-HK" dirty="0" err="1"/>
                  <a:t>Mytkowicz</a:t>
                </a:r>
                <a:r>
                  <a:rPr lang="en-US" altLang="zh-HK" dirty="0"/>
                  <a:t>, Goss, &amp; Steinberg (2014) report a similar correlation </a:t>
                </a:r>
                <a:r>
                  <a:rPr lang="en-US" altLang="zh-HK" dirty="0" smtClean="0"/>
                  <a:t>coefficient in planning </a:t>
                </a:r>
                <a:r>
                  <a:rPr lang="en-US" altLang="zh-HK" dirty="0"/>
                  <a:t>with r=.385 (</a:t>
                </a:r>
                <a14:m>
                  <m:oMath xmlns:m="http://schemas.openxmlformats.org/officeDocument/2006/math">
                    <m:r>
                      <m:rPr>
                        <m:sty m:val="p"/>
                      </m:rPr>
                      <a:rPr lang="en-US" altLang="zh-HK">
                        <a:latin typeface="Cambria Math" panose="02040503050406030204" pitchFamily="18" charset="0"/>
                      </a:rPr>
                      <m:t>ρ</m:t>
                    </m:r>
                    <m:r>
                      <a:rPr lang="en-US" altLang="zh-HK">
                        <a:latin typeface="Cambria Math" panose="02040503050406030204" pitchFamily="18" charset="0"/>
                      </a:rPr>
                      <m:t>= </m:t>
                    </m:r>
                  </m:oMath>
                </a14:m>
                <a:r>
                  <a:rPr lang="en-US" altLang="zh-HK" dirty="0"/>
                  <a:t>.009</a:t>
                </a:r>
                <a:r>
                  <a:rPr lang="en-US" altLang="zh-HK" dirty="0" smtClean="0"/>
                  <a:t>).</a:t>
                </a:r>
              </a:p>
              <a:p>
                <a:endParaRPr lang="en-US" altLang="zh-HK" dirty="0"/>
              </a:p>
              <a:p>
                <a:r>
                  <a:rPr lang="en-US" altLang="zh-HK" dirty="0" err="1"/>
                  <a:t>Desoete</a:t>
                </a:r>
                <a:r>
                  <a:rPr lang="en-US" altLang="zh-HK" dirty="0"/>
                  <a:t> &amp; </a:t>
                </a:r>
                <a:r>
                  <a:rPr lang="en-US" altLang="zh-HK" dirty="0" err="1"/>
                  <a:t>Veenman</a:t>
                </a:r>
                <a:r>
                  <a:rPr lang="en-US" altLang="zh-HK" dirty="0"/>
                  <a:t> (2006), who report that “planning” seemed to have the highest linear correlation with academic performance among metacognitive skills. </a:t>
                </a:r>
                <a:endParaRPr lang="zh-HK" altLang="en-US" dirty="0"/>
              </a:p>
            </p:txBody>
          </p:sp>
        </mc:Choice>
        <mc:Fallback xmlns="">
          <p:sp>
            <p:nvSpPr>
              <p:cNvPr id="2" name="內容版面配置區 1"/>
              <p:cNvSpPr>
                <a:spLocks noGrp="1" noRot="1" noChangeAspect="1" noMove="1" noResize="1" noEditPoints="1" noAdjustHandles="1" noChangeArrowheads="1" noChangeShapeType="1" noTextEdit="1"/>
              </p:cNvSpPr>
              <p:nvPr>
                <p:ph idx="1"/>
              </p:nvPr>
            </p:nvSpPr>
            <p:spPr>
              <a:blipFill rotWithShape="1">
                <a:blip r:embed="rId2"/>
                <a:stretch>
                  <a:fillRect l="-1070" t="-3534" b="-3534"/>
                </a:stretch>
              </a:blipFill>
            </p:spPr>
            <p:txBody>
              <a:bodyPr/>
              <a:lstStyle/>
              <a:p>
                <a:r>
                  <a:rPr lang="zh-HK" altLang="en-US">
                    <a:noFill/>
                  </a:rPr>
                  <a:t> </a:t>
                </a:r>
              </a:p>
            </p:txBody>
          </p:sp>
        </mc:Fallback>
      </mc:AlternateContent>
      <p:sp>
        <p:nvSpPr>
          <p:cNvPr id="3" name="標題 2"/>
          <p:cNvSpPr>
            <a:spLocks noGrp="1"/>
          </p:cNvSpPr>
          <p:nvPr>
            <p:ph type="title"/>
          </p:nvPr>
        </p:nvSpPr>
        <p:spPr/>
        <p:txBody>
          <a:bodyPr>
            <a:normAutofit fontScale="90000"/>
          </a:bodyPr>
          <a:lstStyle/>
          <a:p>
            <a:r>
              <a:rPr lang="en-US" altLang="zh-HK" dirty="0" smtClean="0"/>
              <a:t>Extra: Similar Findings in Other Researches</a:t>
            </a:r>
            <a:endParaRPr lang="zh-HK" altLang="en-US" dirty="0"/>
          </a:p>
        </p:txBody>
      </p:sp>
    </p:spTree>
    <p:extLst>
      <p:ext uri="{BB962C8B-B14F-4D97-AF65-F5344CB8AC3E}">
        <p14:creationId xmlns:p14="http://schemas.microsoft.com/office/powerpoint/2010/main" val="2793929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1652658985"/>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標題 2"/>
          <p:cNvSpPr>
            <a:spLocks noGrp="1"/>
          </p:cNvSpPr>
          <p:nvPr>
            <p:ph type="title"/>
          </p:nvPr>
        </p:nvSpPr>
        <p:spPr/>
        <p:txBody>
          <a:bodyPr>
            <a:normAutofit/>
          </a:bodyPr>
          <a:lstStyle/>
          <a:p>
            <a:pPr lvl="0"/>
            <a:r>
              <a:rPr lang="en-US" altLang="zh-HK" dirty="0"/>
              <a:t>Metacognitive </a:t>
            </a:r>
            <a:r>
              <a:rPr lang="en-US" altLang="zh-HK" dirty="0" smtClean="0"/>
              <a:t>Knowledge</a:t>
            </a:r>
            <a:endParaRPr lang="zh-HK" altLang="en-US" dirty="0"/>
          </a:p>
        </p:txBody>
      </p:sp>
      <p:sp>
        <p:nvSpPr>
          <p:cNvPr id="5" name="文字方塊 4"/>
          <p:cNvSpPr txBox="1"/>
          <p:nvPr/>
        </p:nvSpPr>
        <p:spPr>
          <a:xfrm>
            <a:off x="1979712" y="5778142"/>
            <a:ext cx="5616624" cy="369332"/>
          </a:xfrm>
          <a:prstGeom prst="rect">
            <a:avLst/>
          </a:prstGeom>
          <a:noFill/>
        </p:spPr>
        <p:txBody>
          <a:bodyPr wrap="square" rtlCol="0">
            <a:spAutoFit/>
          </a:bodyPr>
          <a:lstStyle/>
          <a:p>
            <a:r>
              <a:rPr lang="en-US" altLang="zh-HK" dirty="0" smtClean="0"/>
              <a:t>Figure 1 </a:t>
            </a:r>
            <a:r>
              <a:rPr lang="en-US" altLang="zh-HK" dirty="0"/>
              <a:t>The </a:t>
            </a:r>
            <a:r>
              <a:rPr lang="en-US" altLang="zh-HK" dirty="0" smtClean="0"/>
              <a:t>Three </a:t>
            </a:r>
            <a:r>
              <a:rPr lang="en-US" altLang="zh-HK" dirty="0"/>
              <a:t>Types of Metacognitive </a:t>
            </a:r>
            <a:r>
              <a:rPr lang="en-US" altLang="zh-HK" dirty="0" smtClean="0"/>
              <a:t>Knowledge</a:t>
            </a:r>
            <a:endParaRPr lang="zh-HK" altLang="en-US" dirty="0"/>
          </a:p>
        </p:txBody>
      </p:sp>
    </p:spTree>
    <p:extLst>
      <p:ext uri="{BB962C8B-B14F-4D97-AF65-F5344CB8AC3E}">
        <p14:creationId xmlns:p14="http://schemas.microsoft.com/office/powerpoint/2010/main" val="377225571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lnSpcReduction="10000"/>
          </a:bodyPr>
          <a:lstStyle/>
          <a:p>
            <a:r>
              <a:rPr lang="en-US" altLang="zh-HK" dirty="0" smtClean="0"/>
              <a:t>Declarative</a:t>
            </a:r>
            <a:r>
              <a:rPr lang="en-US" altLang="zh-HK" dirty="0"/>
              <a:t>: refers to knowing “about” things. It includes knowledge about oneself as a learner and about what factors may affect one’s performance.</a:t>
            </a:r>
            <a:endParaRPr lang="en-US" altLang="zh-HK" dirty="0" smtClean="0"/>
          </a:p>
          <a:p>
            <a:r>
              <a:rPr lang="en-US" altLang="zh-HK" dirty="0" smtClean="0"/>
              <a:t>Procedural: </a:t>
            </a:r>
            <a:r>
              <a:rPr lang="en-US" altLang="zh-HK" dirty="0"/>
              <a:t>refers to knowledge about performing tasks. It facilitates the efficiency and autonomy in performing the </a:t>
            </a:r>
            <a:r>
              <a:rPr lang="en-US" altLang="zh-HK" dirty="0" smtClean="0"/>
              <a:t>tasks.  </a:t>
            </a:r>
          </a:p>
          <a:p>
            <a:r>
              <a:rPr lang="en-US" altLang="zh-HK" dirty="0"/>
              <a:t>C</a:t>
            </a:r>
            <a:r>
              <a:rPr lang="en-US" altLang="zh-HK" dirty="0" smtClean="0"/>
              <a:t>onditional knowledge: </a:t>
            </a:r>
            <a:r>
              <a:rPr lang="en-US" altLang="zh-HK" dirty="0"/>
              <a:t>refers to the knowing of “why” and “when” aspects of cognition, including the procedural and conditional knowledge. </a:t>
            </a:r>
            <a:endParaRPr lang="en-US" altLang="zh-HK" dirty="0" smtClean="0"/>
          </a:p>
          <a:p>
            <a:endParaRPr lang="en-US" altLang="zh-HK" dirty="0" smtClean="0"/>
          </a:p>
          <a:p>
            <a:endParaRPr lang="en-US" altLang="zh-HK" dirty="0"/>
          </a:p>
          <a:p>
            <a:endParaRPr lang="zh-HK" altLang="en-US" dirty="0"/>
          </a:p>
        </p:txBody>
      </p:sp>
      <p:sp>
        <p:nvSpPr>
          <p:cNvPr id="3" name="標題 2"/>
          <p:cNvSpPr>
            <a:spLocks noGrp="1"/>
          </p:cNvSpPr>
          <p:nvPr>
            <p:ph type="title"/>
          </p:nvPr>
        </p:nvSpPr>
        <p:spPr/>
        <p:txBody>
          <a:bodyPr>
            <a:normAutofit fontScale="90000"/>
          </a:bodyPr>
          <a:lstStyle/>
          <a:p>
            <a:r>
              <a:rPr lang="en-US" altLang="zh-HK" dirty="0" smtClean="0"/>
              <a:t>Extra: </a:t>
            </a:r>
            <a:r>
              <a:rPr lang="en-US" altLang="zh-HK" dirty="0"/>
              <a:t>3 T</a:t>
            </a:r>
            <a:r>
              <a:rPr lang="en-US" altLang="zh-HK" dirty="0" smtClean="0"/>
              <a:t>ypes </a:t>
            </a:r>
            <a:r>
              <a:rPr lang="en-US" altLang="zh-HK" dirty="0"/>
              <a:t>of Metacognitive </a:t>
            </a:r>
            <a:r>
              <a:rPr lang="en-US" altLang="zh-HK" dirty="0" smtClean="0"/>
              <a:t>Knowledge</a:t>
            </a:r>
            <a:endParaRPr lang="zh-HK" altLang="en-US" dirty="0"/>
          </a:p>
        </p:txBody>
      </p:sp>
    </p:spTree>
    <p:extLst>
      <p:ext uri="{BB962C8B-B14F-4D97-AF65-F5344CB8AC3E}">
        <p14:creationId xmlns:p14="http://schemas.microsoft.com/office/powerpoint/2010/main" val="1461987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smtClean="0"/>
              <a:t>Prediction</a:t>
            </a:r>
            <a:r>
              <a:rPr lang="en-US" altLang="zh-HK" dirty="0"/>
              <a:t>: 	</a:t>
            </a:r>
            <a:r>
              <a:rPr lang="en-US" altLang="zh-HK" dirty="0" smtClean="0"/>
              <a:t> </a:t>
            </a:r>
            <a:r>
              <a:rPr lang="en-US" altLang="zh-HK" dirty="0" err="1" smtClean="0"/>
              <a:t>eg</a:t>
            </a:r>
            <a:r>
              <a:rPr lang="en-US" altLang="zh-HK" dirty="0"/>
              <a:t>. How difficult is the task</a:t>
            </a:r>
            <a:endParaRPr lang="zh-TW" altLang="zh-HK" dirty="0"/>
          </a:p>
          <a:p>
            <a:r>
              <a:rPr lang="en-US" altLang="zh-HK" dirty="0" smtClean="0"/>
              <a:t>Planning</a:t>
            </a:r>
            <a:r>
              <a:rPr lang="en-US" altLang="zh-HK" dirty="0"/>
              <a:t>: 	</a:t>
            </a:r>
            <a:r>
              <a:rPr lang="en-US" altLang="zh-HK" dirty="0" smtClean="0"/>
              <a:t> </a:t>
            </a:r>
            <a:r>
              <a:rPr lang="en-US" altLang="zh-HK" dirty="0" err="1" smtClean="0"/>
              <a:t>eg</a:t>
            </a:r>
            <a:r>
              <a:rPr lang="en-US" altLang="zh-HK" dirty="0"/>
              <a:t>. What shall I do to execute the task</a:t>
            </a:r>
            <a:endParaRPr lang="zh-TW" altLang="zh-HK" dirty="0"/>
          </a:p>
          <a:p>
            <a:r>
              <a:rPr lang="en-US" altLang="zh-HK" dirty="0" smtClean="0"/>
              <a:t>Monitoring</a:t>
            </a:r>
            <a:r>
              <a:rPr lang="en-US" altLang="zh-HK" dirty="0"/>
              <a:t>: </a:t>
            </a:r>
            <a:r>
              <a:rPr lang="en-US" altLang="zh-HK" dirty="0" smtClean="0"/>
              <a:t> </a:t>
            </a:r>
            <a:r>
              <a:rPr lang="en-US" altLang="zh-HK" dirty="0" err="1" smtClean="0"/>
              <a:t>eg</a:t>
            </a:r>
            <a:r>
              <a:rPr lang="en-US" altLang="zh-HK" dirty="0"/>
              <a:t>. What do I yet not know in order to attain my objective and</a:t>
            </a:r>
            <a:endParaRPr lang="zh-TW" altLang="zh-HK" dirty="0"/>
          </a:p>
          <a:p>
            <a:r>
              <a:rPr lang="en-US" altLang="zh-HK" dirty="0" smtClean="0"/>
              <a:t>Evaluation</a:t>
            </a:r>
            <a:r>
              <a:rPr lang="en-US" altLang="zh-HK" dirty="0"/>
              <a:t>: 	</a:t>
            </a:r>
            <a:r>
              <a:rPr lang="en-US" altLang="zh-HK" dirty="0" smtClean="0"/>
              <a:t> </a:t>
            </a:r>
            <a:r>
              <a:rPr lang="en-US" altLang="zh-HK" dirty="0" err="1" smtClean="0"/>
              <a:t>eg</a:t>
            </a:r>
            <a:r>
              <a:rPr lang="en-US" altLang="zh-HK" dirty="0"/>
              <a:t>. Have I got the full meaning of the answer</a:t>
            </a:r>
            <a:endParaRPr lang="zh-TW" altLang="zh-HK" dirty="0"/>
          </a:p>
          <a:p>
            <a:endParaRPr lang="zh-HK" altLang="en-US" dirty="0"/>
          </a:p>
        </p:txBody>
      </p:sp>
      <p:sp>
        <p:nvSpPr>
          <p:cNvPr id="3" name="標題 2"/>
          <p:cNvSpPr>
            <a:spLocks noGrp="1"/>
          </p:cNvSpPr>
          <p:nvPr>
            <p:ph type="title"/>
          </p:nvPr>
        </p:nvSpPr>
        <p:spPr/>
        <p:txBody>
          <a:bodyPr>
            <a:normAutofit fontScale="90000"/>
          </a:bodyPr>
          <a:lstStyle/>
          <a:p>
            <a:r>
              <a:rPr lang="en-US" altLang="zh-HK" dirty="0" smtClean="0"/>
              <a:t>Extra: 4 Types of Metacognitive Skills</a:t>
            </a:r>
            <a:endParaRPr lang="zh-HK" altLang="en-US" dirty="0"/>
          </a:p>
        </p:txBody>
      </p:sp>
    </p:spTree>
    <p:extLst>
      <p:ext uri="{BB962C8B-B14F-4D97-AF65-F5344CB8AC3E}">
        <p14:creationId xmlns:p14="http://schemas.microsoft.com/office/powerpoint/2010/main" val="180454957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fontScale="92500"/>
          </a:bodyPr>
          <a:lstStyle/>
          <a:p>
            <a:r>
              <a:rPr lang="en-US" altLang="zh-HK" dirty="0"/>
              <a:t>Some researchers suggest that metacognition is domain-general since there are some general strategies or skills among </a:t>
            </a:r>
            <a:r>
              <a:rPr lang="en-US" altLang="zh-HK" dirty="0" smtClean="0"/>
              <a:t>domains.</a:t>
            </a:r>
          </a:p>
          <a:p>
            <a:endParaRPr lang="en-US" altLang="zh-HK" dirty="0"/>
          </a:p>
          <a:p>
            <a:r>
              <a:rPr lang="en-US" altLang="zh-HK" dirty="0" smtClean="0"/>
              <a:t>Some </a:t>
            </a:r>
            <a:r>
              <a:rPr lang="en-US" altLang="zh-HK" dirty="0"/>
              <a:t>researchers report that students would apply different metacognitive strategies for different </a:t>
            </a:r>
            <a:r>
              <a:rPr lang="en-US" altLang="zh-HK" dirty="0" smtClean="0"/>
              <a:t>subjects.</a:t>
            </a:r>
          </a:p>
          <a:p>
            <a:endParaRPr lang="en-US" altLang="zh-HK" dirty="0"/>
          </a:p>
          <a:p>
            <a:r>
              <a:rPr lang="en-US" altLang="zh-HK" dirty="0"/>
              <a:t>Other study shows that metacognition could be partially </a:t>
            </a:r>
            <a:r>
              <a:rPr lang="en-US" altLang="zh-HK" dirty="0" smtClean="0"/>
              <a:t>domain-specific.</a:t>
            </a:r>
            <a:endParaRPr lang="zh-HK" altLang="en-US" dirty="0"/>
          </a:p>
        </p:txBody>
      </p:sp>
      <p:sp>
        <p:nvSpPr>
          <p:cNvPr id="3" name="標題 2"/>
          <p:cNvSpPr>
            <a:spLocks noGrp="1"/>
          </p:cNvSpPr>
          <p:nvPr>
            <p:ph type="title"/>
          </p:nvPr>
        </p:nvSpPr>
        <p:spPr/>
        <p:txBody>
          <a:bodyPr>
            <a:normAutofit fontScale="90000"/>
          </a:bodyPr>
          <a:lstStyle/>
          <a:p>
            <a:r>
              <a:rPr lang="en-US" altLang="zh-HK" dirty="0" smtClean="0"/>
              <a:t>Extra: Domain-general/Domain-specific Issue</a:t>
            </a:r>
            <a:endParaRPr lang="zh-HK" altLang="en-US" dirty="0"/>
          </a:p>
        </p:txBody>
      </p:sp>
    </p:spTree>
    <p:extLst>
      <p:ext uri="{BB962C8B-B14F-4D97-AF65-F5344CB8AC3E}">
        <p14:creationId xmlns:p14="http://schemas.microsoft.com/office/powerpoint/2010/main" val="1622353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內容版面配置區 1"/>
              <p:cNvSpPr>
                <a:spLocks noGrp="1"/>
              </p:cNvSpPr>
              <p:nvPr>
                <p:ph idx="1"/>
              </p:nvPr>
            </p:nvSpPr>
            <p:spPr/>
            <p:txBody>
              <a:bodyPr>
                <a:normAutofit fontScale="92500"/>
              </a:bodyPr>
              <a:lstStyle/>
              <a:p>
                <a:r>
                  <a:rPr lang="en-US" altLang="zh-HK" dirty="0"/>
                  <a:t>The mean AS C12 score of senior two students (</a:t>
                </a:r>
                <a14:m>
                  <m:oMath xmlns:m="http://schemas.openxmlformats.org/officeDocument/2006/math">
                    <m:r>
                      <m:rPr>
                        <m:sty m:val="p"/>
                      </m:rPr>
                      <a:rPr lang="en-US" altLang="zh-HK">
                        <a:latin typeface="Cambria Math" panose="02040503050406030204" pitchFamily="18" charset="0"/>
                      </a:rPr>
                      <m:t>M</m:t>
                    </m:r>
                    <m:r>
                      <a:rPr lang="en-US" altLang="zh-HK">
                        <a:latin typeface="Cambria Math" panose="02040503050406030204" pitchFamily="18" charset="0"/>
                      </a:rPr>
                      <m:t>=76, </m:t>
                    </m:r>
                    <m:r>
                      <m:rPr>
                        <m:sty m:val="p"/>
                      </m:rPr>
                      <a:rPr lang="en-US" altLang="zh-HK">
                        <a:latin typeface="Cambria Math" panose="02040503050406030204" pitchFamily="18" charset="0"/>
                      </a:rPr>
                      <m:t>SD</m:t>
                    </m:r>
                    <m:r>
                      <a:rPr lang="en-US" altLang="zh-HK">
                        <a:latin typeface="Cambria Math" panose="02040503050406030204" pitchFamily="18" charset="0"/>
                      </a:rPr>
                      <m:t>=22.2)</m:t>
                    </m:r>
                  </m:oMath>
                </a14:m>
                <a:r>
                  <a:rPr lang="en-US" altLang="zh-HK" dirty="0"/>
                  <a:t> was found to be significantly lower than those of senior three students (</a:t>
                </a:r>
                <a14:m>
                  <m:oMath xmlns:m="http://schemas.openxmlformats.org/officeDocument/2006/math">
                    <m:r>
                      <m:rPr>
                        <m:sty m:val="p"/>
                      </m:rPr>
                      <a:rPr lang="en-US" altLang="zh-HK">
                        <a:latin typeface="Cambria Math" panose="02040503050406030204" pitchFamily="18" charset="0"/>
                      </a:rPr>
                      <m:t>M</m:t>
                    </m:r>
                    <m:r>
                      <a:rPr lang="en-US" altLang="zh-HK">
                        <a:latin typeface="Cambria Math" panose="02040503050406030204" pitchFamily="18" charset="0"/>
                      </a:rPr>
                      <m:t>=170, </m:t>
                    </m:r>
                    <m:r>
                      <m:rPr>
                        <m:sty m:val="p"/>
                      </m:rPr>
                      <a:rPr lang="en-US" altLang="zh-HK">
                        <a:latin typeface="Cambria Math" panose="02040503050406030204" pitchFamily="18" charset="0"/>
                      </a:rPr>
                      <m:t>SD</m:t>
                    </m:r>
                    <m:r>
                      <a:rPr lang="en-US" altLang="zh-HK">
                        <a:latin typeface="Cambria Math" panose="02040503050406030204" pitchFamily="18" charset="0"/>
                      </a:rPr>
                      <m:t>=19.0)</m:t>
                    </m:r>
                  </m:oMath>
                </a14:m>
                <a:r>
                  <a:rPr lang="en-US" altLang="zh-HK" dirty="0"/>
                  <a:t> as expected (F(1,24)=136.403, </a:t>
                </a:r>
                <a14:m>
                  <m:oMath xmlns:m="http://schemas.openxmlformats.org/officeDocument/2006/math">
                    <m:r>
                      <m:rPr>
                        <m:sty m:val="p"/>
                      </m:rPr>
                      <a:rPr lang="en-US" altLang="zh-HK">
                        <a:latin typeface="Cambria Math" panose="02040503050406030204" pitchFamily="18" charset="0"/>
                      </a:rPr>
                      <m:t>ρ</m:t>
                    </m:r>
                  </m:oMath>
                </a14:m>
                <a:r>
                  <a:rPr lang="en-US" altLang="zh-HK" dirty="0"/>
                  <a:t> &lt;.001</a:t>
                </a:r>
                <a:r>
                  <a:rPr lang="en-US" altLang="zh-HK" dirty="0" smtClean="0"/>
                  <a:t>).</a:t>
                </a:r>
              </a:p>
              <a:p>
                <a:r>
                  <a:rPr lang="en-US" altLang="zh-HK" dirty="0"/>
                  <a:t>However, it was surprising that the main effect of metacognition was not significant in AS C12 score with F(1,22)=.517, </a:t>
                </a:r>
                <a14:m>
                  <m:oMath xmlns:m="http://schemas.openxmlformats.org/officeDocument/2006/math">
                    <m:r>
                      <m:rPr>
                        <m:sty m:val="p"/>
                      </m:rPr>
                      <a:rPr lang="en-US" altLang="zh-HK">
                        <a:latin typeface="Cambria Math" panose="02040503050406030204" pitchFamily="18" charset="0"/>
                      </a:rPr>
                      <m:t>ρ</m:t>
                    </m:r>
                  </m:oMath>
                </a14:m>
                <a:r>
                  <a:rPr lang="en-US" altLang="zh-HK" dirty="0"/>
                  <a:t>=.480</a:t>
                </a:r>
                <a:r>
                  <a:rPr lang="en-US" altLang="zh-HK" dirty="0" smtClean="0"/>
                  <a:t>.</a:t>
                </a:r>
              </a:p>
              <a:p>
                <a:r>
                  <a:rPr lang="en-US" altLang="zh-HK" dirty="0"/>
                  <a:t>At the same time, the interaction effect of metacognition was not significant either (F(1,21)=2.009, </a:t>
                </a:r>
                <a14:m>
                  <m:oMath xmlns:m="http://schemas.openxmlformats.org/officeDocument/2006/math">
                    <m:r>
                      <m:rPr>
                        <m:sty m:val="p"/>
                      </m:rPr>
                      <a:rPr lang="en-US" altLang="zh-HK">
                        <a:latin typeface="Cambria Math" panose="02040503050406030204" pitchFamily="18" charset="0"/>
                      </a:rPr>
                      <m:t>ρ</m:t>
                    </m:r>
                  </m:oMath>
                </a14:m>
                <a:r>
                  <a:rPr lang="en-US" altLang="zh-HK" dirty="0"/>
                  <a:t>=.171).</a:t>
                </a:r>
                <a:endParaRPr lang="zh-HK" altLang="en-US" dirty="0"/>
              </a:p>
            </p:txBody>
          </p:sp>
        </mc:Choice>
        <mc:Fallback xmlns="">
          <p:sp>
            <p:nvSpPr>
              <p:cNvPr id="2" name="內容版面配置區 1"/>
              <p:cNvSpPr>
                <a:spLocks noGrp="1" noRot="1" noChangeAspect="1" noMove="1" noResize="1" noEditPoints="1" noAdjustHandles="1" noChangeArrowheads="1" noChangeShapeType="1" noTextEdit="1"/>
              </p:cNvSpPr>
              <p:nvPr>
                <p:ph idx="1"/>
              </p:nvPr>
            </p:nvSpPr>
            <p:spPr>
              <a:blipFill rotWithShape="1">
                <a:blip r:embed="rId2"/>
                <a:stretch>
                  <a:fillRect l="-1070" t="-1767"/>
                </a:stretch>
              </a:blipFill>
            </p:spPr>
            <p:txBody>
              <a:bodyPr/>
              <a:lstStyle/>
              <a:p>
                <a:r>
                  <a:rPr lang="zh-HK" altLang="en-US">
                    <a:noFill/>
                  </a:rPr>
                  <a:t> </a:t>
                </a:r>
              </a:p>
            </p:txBody>
          </p:sp>
        </mc:Fallback>
      </mc:AlternateContent>
      <p:sp>
        <p:nvSpPr>
          <p:cNvPr id="3" name="標題 2"/>
          <p:cNvSpPr>
            <a:spLocks noGrp="1"/>
          </p:cNvSpPr>
          <p:nvPr>
            <p:ph type="title"/>
          </p:nvPr>
        </p:nvSpPr>
        <p:spPr/>
        <p:txBody>
          <a:bodyPr>
            <a:normAutofit fontScale="90000"/>
          </a:bodyPr>
          <a:lstStyle/>
          <a:p>
            <a:r>
              <a:rPr lang="en-US" altLang="zh-HK" dirty="0" smtClean="0"/>
              <a:t>Extra: Data in </a:t>
            </a:r>
            <a:r>
              <a:rPr lang="en-US" altLang="zh-HK" dirty="0"/>
              <a:t>Domain-general/Domain-specific Issue</a:t>
            </a:r>
            <a:r>
              <a:rPr lang="en-US" altLang="zh-HK" dirty="0" smtClean="0"/>
              <a:t> </a:t>
            </a:r>
            <a:endParaRPr lang="zh-HK" altLang="en-US" dirty="0"/>
          </a:p>
        </p:txBody>
      </p:sp>
    </p:spTree>
    <p:extLst>
      <p:ext uri="{BB962C8B-B14F-4D97-AF65-F5344CB8AC3E}">
        <p14:creationId xmlns:p14="http://schemas.microsoft.com/office/powerpoint/2010/main" val="250911810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It suggested that the metacognition among senior three students did not significantly differ from those of senior two students. </a:t>
            </a:r>
            <a:endParaRPr lang="en-US" altLang="zh-HK" dirty="0" smtClean="0"/>
          </a:p>
          <a:p>
            <a:r>
              <a:rPr lang="en-US" altLang="zh-HK" dirty="0" smtClean="0"/>
              <a:t>Linear </a:t>
            </a:r>
            <a:r>
              <a:rPr lang="en-US" altLang="zh-HK" dirty="0"/>
              <a:t>regression model shows that the year of study alone could actually explain 84.3% of the total variance of the AS C12 score. </a:t>
            </a:r>
            <a:endParaRPr lang="zh-HK" altLang="en-US" dirty="0"/>
          </a:p>
        </p:txBody>
      </p:sp>
      <p:sp>
        <p:nvSpPr>
          <p:cNvPr id="3" name="標題 2"/>
          <p:cNvSpPr>
            <a:spLocks noGrp="1"/>
          </p:cNvSpPr>
          <p:nvPr>
            <p:ph type="title"/>
          </p:nvPr>
        </p:nvSpPr>
        <p:spPr/>
        <p:txBody>
          <a:bodyPr>
            <a:normAutofit fontScale="90000"/>
          </a:bodyPr>
          <a:lstStyle/>
          <a:p>
            <a:r>
              <a:rPr lang="en-US" altLang="zh-HK" dirty="0"/>
              <a:t>Extra: Data in Domain-general/Domain-specific Issue </a:t>
            </a:r>
            <a:r>
              <a:rPr lang="en-US" altLang="zh-HK" dirty="0" smtClean="0"/>
              <a:t>(2)</a:t>
            </a:r>
            <a:endParaRPr lang="zh-HK" altLang="en-US" dirty="0"/>
          </a:p>
        </p:txBody>
      </p:sp>
    </p:spTree>
    <p:extLst>
      <p:ext uri="{BB962C8B-B14F-4D97-AF65-F5344CB8AC3E}">
        <p14:creationId xmlns:p14="http://schemas.microsoft.com/office/powerpoint/2010/main" val="35866802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Students of senior 2 claimed that the reason of their poor performance is mainly due to the incompletion of their AS course taught</a:t>
            </a:r>
            <a:r>
              <a:rPr lang="en-US" altLang="zh-HK" dirty="0" smtClean="0"/>
              <a:t>.</a:t>
            </a:r>
          </a:p>
          <a:p>
            <a:r>
              <a:rPr lang="en-US" altLang="zh-HK" dirty="0" smtClean="0"/>
              <a:t>Sperling </a:t>
            </a:r>
            <a:r>
              <a:rPr lang="en-US" altLang="zh-HK" dirty="0"/>
              <a:t>et al. (2002) reported that the correlation between metacognition and academic success decreases in older population. </a:t>
            </a:r>
            <a:endParaRPr lang="en-US" altLang="zh-HK" dirty="0" smtClean="0"/>
          </a:p>
          <a:p>
            <a:r>
              <a:rPr lang="en-US" altLang="zh-HK" dirty="0" smtClean="0"/>
              <a:t>Bryce </a:t>
            </a:r>
            <a:r>
              <a:rPr lang="en-US" altLang="zh-HK" dirty="0"/>
              <a:t>et al. (2015) report similar results among grade 5 and grade 7 students.</a:t>
            </a:r>
            <a:endParaRPr lang="zh-HK" altLang="en-US" dirty="0"/>
          </a:p>
        </p:txBody>
      </p:sp>
      <p:sp>
        <p:nvSpPr>
          <p:cNvPr id="3" name="標題 2"/>
          <p:cNvSpPr>
            <a:spLocks noGrp="1"/>
          </p:cNvSpPr>
          <p:nvPr>
            <p:ph type="title"/>
          </p:nvPr>
        </p:nvSpPr>
        <p:spPr/>
        <p:txBody>
          <a:bodyPr>
            <a:normAutofit fontScale="90000"/>
          </a:bodyPr>
          <a:lstStyle/>
          <a:p>
            <a:r>
              <a:rPr lang="en-US" altLang="zh-HK" dirty="0"/>
              <a:t>Extra: Data in Domain-general/Domain-specific Issue </a:t>
            </a:r>
            <a:r>
              <a:rPr lang="en-US" altLang="zh-HK" dirty="0" smtClean="0"/>
              <a:t>(3)</a:t>
            </a:r>
            <a:endParaRPr lang="zh-HK" altLang="en-US" dirty="0"/>
          </a:p>
        </p:txBody>
      </p:sp>
    </p:spTree>
    <p:extLst>
      <p:ext uri="{BB962C8B-B14F-4D97-AF65-F5344CB8AC3E}">
        <p14:creationId xmlns:p14="http://schemas.microsoft.com/office/powerpoint/2010/main" val="12174389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The content-specific knowledge (CSK) would become more and more dominant in predicting the academic success when the level of study increases</a:t>
            </a:r>
            <a:r>
              <a:rPr lang="en-US" altLang="zh-HK" dirty="0" smtClean="0"/>
              <a:t>.</a:t>
            </a:r>
          </a:p>
          <a:p>
            <a:endParaRPr lang="en-US" altLang="zh-HK" dirty="0"/>
          </a:p>
          <a:p>
            <a:r>
              <a:rPr lang="en-US" altLang="zh-HK" dirty="0"/>
              <a:t>T</a:t>
            </a:r>
            <a:r>
              <a:rPr lang="en-US" altLang="zh-HK" dirty="0" smtClean="0"/>
              <a:t>he </a:t>
            </a:r>
            <a:r>
              <a:rPr lang="en-US" altLang="zh-HK" dirty="0"/>
              <a:t>predictive power of the domain-specific metacognition is </a:t>
            </a:r>
            <a:r>
              <a:rPr lang="en-US" altLang="zh-HK" dirty="0" smtClean="0"/>
              <a:t>weakened </a:t>
            </a:r>
            <a:r>
              <a:rPr lang="en-US" altLang="zh-HK" dirty="0"/>
              <a:t>when the level of study increases</a:t>
            </a:r>
            <a:r>
              <a:rPr lang="en-US" altLang="zh-HK" dirty="0" smtClean="0"/>
              <a:t>.</a:t>
            </a:r>
            <a:endParaRPr lang="zh-HK" altLang="en-US" dirty="0"/>
          </a:p>
        </p:txBody>
      </p:sp>
      <p:sp>
        <p:nvSpPr>
          <p:cNvPr id="3" name="標題 2"/>
          <p:cNvSpPr>
            <a:spLocks noGrp="1"/>
          </p:cNvSpPr>
          <p:nvPr>
            <p:ph type="title"/>
          </p:nvPr>
        </p:nvSpPr>
        <p:spPr/>
        <p:txBody>
          <a:bodyPr>
            <a:normAutofit fontScale="90000"/>
          </a:bodyPr>
          <a:lstStyle/>
          <a:p>
            <a:r>
              <a:rPr lang="en-US" altLang="zh-HK" dirty="0"/>
              <a:t>Extra: Data in Domain-general/Domain-specific Issue </a:t>
            </a:r>
            <a:r>
              <a:rPr lang="en-US" altLang="zh-HK" dirty="0" smtClean="0"/>
              <a:t>(4)</a:t>
            </a:r>
            <a:endParaRPr lang="zh-HK" altLang="en-US" dirty="0"/>
          </a:p>
        </p:txBody>
      </p:sp>
    </p:spTree>
    <p:extLst>
      <p:ext uri="{BB962C8B-B14F-4D97-AF65-F5344CB8AC3E}">
        <p14:creationId xmlns:p14="http://schemas.microsoft.com/office/powerpoint/2010/main" val="258203645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HK" dirty="0"/>
              <a:t>Even though there may exist some generic metacognitive skills among subjects, one may be good at using suitable mathematical strategies or equations in solving mathematics problems but not as good as he does in reading </a:t>
            </a:r>
            <a:r>
              <a:rPr lang="en-US" altLang="zh-HK" dirty="0" smtClean="0"/>
              <a:t>comprehension.</a:t>
            </a:r>
            <a:endParaRPr lang="zh-HK" altLang="en-US" dirty="0"/>
          </a:p>
        </p:txBody>
      </p:sp>
      <p:sp>
        <p:nvSpPr>
          <p:cNvPr id="3" name="標題 2"/>
          <p:cNvSpPr>
            <a:spLocks noGrp="1"/>
          </p:cNvSpPr>
          <p:nvPr>
            <p:ph type="title"/>
          </p:nvPr>
        </p:nvSpPr>
        <p:spPr/>
        <p:txBody>
          <a:bodyPr/>
          <a:lstStyle/>
          <a:p>
            <a:r>
              <a:rPr lang="en-US" altLang="zh-HK" dirty="0" smtClean="0"/>
              <a:t>Extra: Our Stand in This</a:t>
            </a:r>
            <a:endParaRPr lang="zh-HK" altLang="en-US" dirty="0"/>
          </a:p>
        </p:txBody>
      </p:sp>
    </p:spTree>
    <p:extLst>
      <p:ext uri="{BB962C8B-B14F-4D97-AF65-F5344CB8AC3E}">
        <p14:creationId xmlns:p14="http://schemas.microsoft.com/office/powerpoint/2010/main" val="16462887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lstStyle/>
          <a:p>
            <a:r>
              <a:rPr lang="en-US" altLang="zh-HK" dirty="0" smtClean="0"/>
              <a:t>Extra: MIM</a:t>
            </a:r>
            <a:endParaRPr lang="zh-HK" altLang="en-US" dirty="0"/>
          </a:p>
        </p:txBody>
      </p:sp>
      <p:sp>
        <p:nvSpPr>
          <p:cNvPr id="11" name="文字方塊 10"/>
          <p:cNvSpPr txBox="1"/>
          <p:nvPr/>
        </p:nvSpPr>
        <p:spPr>
          <a:xfrm>
            <a:off x="3491880" y="3469650"/>
            <a:ext cx="2520280" cy="369332"/>
          </a:xfrm>
          <a:prstGeom prst="rect">
            <a:avLst/>
          </a:prstGeom>
          <a:noFill/>
        </p:spPr>
        <p:txBody>
          <a:bodyPr wrap="square" rtlCol="0">
            <a:spAutoFit/>
          </a:bodyPr>
          <a:lstStyle/>
          <a:p>
            <a:r>
              <a:rPr lang="en-US" altLang="zh-HK" dirty="0" smtClean="0"/>
              <a:t>(Refers to the MIM.pdf)</a:t>
            </a:r>
            <a:endParaRPr lang="zh-HK" altLang="en-US" dirty="0"/>
          </a:p>
        </p:txBody>
      </p:sp>
    </p:spTree>
    <p:extLst>
      <p:ext uri="{BB962C8B-B14F-4D97-AF65-F5344CB8AC3E}">
        <p14:creationId xmlns:p14="http://schemas.microsoft.com/office/powerpoint/2010/main" val="13049787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內容版面配置區 3"/>
          <p:cNvGraphicFramePr>
            <a:graphicFrameLocks noGrp="1"/>
          </p:cNvGraphicFramePr>
          <p:nvPr>
            <p:ph idx="1"/>
            <p:extLst>
              <p:ext uri="{D42A27DB-BD31-4B8C-83A1-F6EECF244321}">
                <p14:modId xmlns:p14="http://schemas.microsoft.com/office/powerpoint/2010/main" val="427095125"/>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標題 2"/>
          <p:cNvSpPr>
            <a:spLocks noGrp="1"/>
          </p:cNvSpPr>
          <p:nvPr>
            <p:ph type="title"/>
          </p:nvPr>
        </p:nvSpPr>
        <p:spPr/>
        <p:txBody>
          <a:bodyPr>
            <a:normAutofit/>
          </a:bodyPr>
          <a:lstStyle/>
          <a:p>
            <a:pPr lvl="0"/>
            <a:r>
              <a:rPr lang="en-US" altLang="zh-HK" dirty="0"/>
              <a:t>Metacognitive S</a:t>
            </a:r>
            <a:r>
              <a:rPr lang="en-US" altLang="zh-HK" dirty="0" smtClean="0"/>
              <a:t>kills</a:t>
            </a:r>
            <a:endParaRPr lang="zh-HK" altLang="en-US" dirty="0"/>
          </a:p>
        </p:txBody>
      </p:sp>
      <p:sp>
        <p:nvSpPr>
          <p:cNvPr id="5" name="文字方塊 4"/>
          <p:cNvSpPr txBox="1"/>
          <p:nvPr/>
        </p:nvSpPr>
        <p:spPr>
          <a:xfrm>
            <a:off x="2051720" y="5643918"/>
            <a:ext cx="4824536" cy="369332"/>
          </a:xfrm>
          <a:prstGeom prst="rect">
            <a:avLst/>
          </a:prstGeom>
          <a:noFill/>
        </p:spPr>
        <p:txBody>
          <a:bodyPr wrap="square" rtlCol="0">
            <a:spAutoFit/>
          </a:bodyPr>
          <a:lstStyle/>
          <a:p>
            <a:r>
              <a:rPr lang="en-US" altLang="zh-HK" dirty="0" smtClean="0"/>
              <a:t>Figure 2 The </a:t>
            </a:r>
            <a:r>
              <a:rPr lang="en-US" altLang="zh-HK" dirty="0"/>
              <a:t>Four Types of Metacognitive skills</a:t>
            </a:r>
            <a:endParaRPr lang="zh-HK" altLang="en-US" dirty="0"/>
          </a:p>
        </p:txBody>
      </p:sp>
    </p:spTree>
    <p:extLst>
      <p:ext uri="{BB962C8B-B14F-4D97-AF65-F5344CB8AC3E}">
        <p14:creationId xmlns:p14="http://schemas.microsoft.com/office/powerpoint/2010/main" val="727212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647700" y="1844824"/>
            <a:ext cx="7772400" cy="1524000"/>
          </a:xfrm>
        </p:spPr>
        <p:txBody>
          <a:bodyPr/>
          <a:lstStyle/>
          <a:p>
            <a:r>
              <a:rPr lang="en-US" altLang="zh-HK" dirty="0" smtClean="0"/>
              <a:t>Why Metacognition is Important?</a:t>
            </a:r>
            <a:endParaRPr lang="zh-HK" altLang="en-US" dirty="0"/>
          </a:p>
        </p:txBody>
      </p:sp>
      <p:pic>
        <p:nvPicPr>
          <p:cNvPr id="2050" name="Picture 2" descr="C:\Program Files (x86)\Microsoft Office\MEDIA\CAGCAT10\j0186348.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81115" y="3573016"/>
            <a:ext cx="1289050" cy="180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790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HK" dirty="0" smtClean="0"/>
              <a:t>metacognition helps </a:t>
            </a:r>
          </a:p>
          <a:p>
            <a:r>
              <a:rPr lang="en-US" altLang="zh-HK" dirty="0" smtClean="0">
                <a:sym typeface="Wingdings" panose="05000000000000000000" pitchFamily="2" charset="2"/>
              </a:rPr>
              <a:t></a:t>
            </a:r>
            <a:r>
              <a:rPr lang="en-US" altLang="zh-HK" dirty="0" smtClean="0"/>
              <a:t> regulating </a:t>
            </a:r>
            <a:r>
              <a:rPr lang="en-US" altLang="zh-HK" dirty="0"/>
              <a:t>and supporting student learning </a:t>
            </a:r>
            <a:r>
              <a:rPr lang="en-US" altLang="zh-HK" dirty="0" smtClean="0"/>
              <a:t>.</a:t>
            </a:r>
            <a:endParaRPr lang="en-US" altLang="zh-HK" dirty="0" smtClean="0"/>
          </a:p>
          <a:p>
            <a:endParaRPr lang="en-US" altLang="zh-HK" dirty="0" smtClean="0"/>
          </a:p>
          <a:p>
            <a:r>
              <a:rPr lang="en-US" altLang="zh-HK" dirty="0" smtClean="0"/>
              <a:t>metacognition improves </a:t>
            </a:r>
          </a:p>
          <a:p>
            <a:r>
              <a:rPr lang="en-US" altLang="zh-HK" dirty="0" smtClean="0">
                <a:sym typeface="Wingdings" panose="05000000000000000000" pitchFamily="2" charset="2"/>
              </a:rPr>
              <a:t></a:t>
            </a:r>
            <a:r>
              <a:rPr lang="en-US" altLang="zh-HK" dirty="0" smtClean="0"/>
              <a:t> </a:t>
            </a:r>
            <a:r>
              <a:rPr lang="en-US" altLang="zh-HK" dirty="0"/>
              <a:t>students’ academic performance and </a:t>
            </a:r>
            <a:r>
              <a:rPr lang="en-US" altLang="zh-HK" dirty="0" smtClean="0"/>
              <a:t>achievement. </a:t>
            </a:r>
            <a:endParaRPr lang="en-US" altLang="zh-HK" dirty="0" smtClean="0"/>
          </a:p>
        </p:txBody>
      </p:sp>
      <p:sp>
        <p:nvSpPr>
          <p:cNvPr id="3" name="標題 2"/>
          <p:cNvSpPr>
            <a:spLocks noGrp="1"/>
          </p:cNvSpPr>
          <p:nvPr>
            <p:ph type="title"/>
          </p:nvPr>
        </p:nvSpPr>
        <p:spPr/>
        <p:txBody>
          <a:bodyPr/>
          <a:lstStyle/>
          <a:p>
            <a:r>
              <a:rPr lang="en-US" altLang="zh-HK" dirty="0" smtClean="0"/>
              <a:t>Significance of Metacognition (1)  </a:t>
            </a:r>
            <a:endParaRPr lang="zh-HK" altLang="en-US" dirty="0"/>
          </a:p>
        </p:txBody>
      </p:sp>
    </p:spTree>
    <p:extLst>
      <p:ext uri="{BB962C8B-B14F-4D97-AF65-F5344CB8AC3E}">
        <p14:creationId xmlns:p14="http://schemas.microsoft.com/office/powerpoint/2010/main" val="819337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HK" dirty="0"/>
              <a:t>M</a:t>
            </a:r>
            <a:r>
              <a:rPr lang="en-US" altLang="zh-HK" dirty="0" smtClean="0"/>
              <a:t>etacognitive </a:t>
            </a:r>
            <a:r>
              <a:rPr lang="en-US" altLang="zh-HK" dirty="0"/>
              <a:t>skills and the mathematical </a:t>
            </a:r>
            <a:r>
              <a:rPr lang="en-US" altLang="zh-HK" dirty="0" smtClean="0"/>
              <a:t>competence </a:t>
            </a:r>
            <a:r>
              <a:rPr lang="en-US" altLang="zh-HK" dirty="0"/>
              <a:t>among </a:t>
            </a:r>
            <a:r>
              <a:rPr lang="en-US" altLang="zh-HK" dirty="0" smtClean="0"/>
              <a:t>children </a:t>
            </a:r>
            <a:r>
              <a:rPr lang="en-US" altLang="zh-HK" dirty="0" smtClean="0">
                <a:sym typeface="Wingdings" panose="05000000000000000000" pitchFamily="2" charset="2"/>
              </a:rPr>
              <a:t> </a:t>
            </a:r>
            <a:r>
              <a:rPr lang="en-US" altLang="zh-HK" dirty="0" smtClean="0"/>
              <a:t>significantly </a:t>
            </a:r>
            <a:r>
              <a:rPr lang="en-US" altLang="zh-HK" dirty="0" smtClean="0"/>
              <a:t>related.</a:t>
            </a:r>
            <a:endParaRPr lang="en-US" altLang="zh-HK" dirty="0" smtClean="0"/>
          </a:p>
          <a:p>
            <a:endParaRPr lang="en-US" altLang="zh-HK" dirty="0" smtClean="0"/>
          </a:p>
          <a:p>
            <a:r>
              <a:rPr lang="en-US" altLang="zh-HK" dirty="0" smtClean="0"/>
              <a:t>Metacognitive strategies in mathematics HWs and textbooks improve </a:t>
            </a:r>
            <a:r>
              <a:rPr lang="en-US" altLang="zh-HK" dirty="0" smtClean="0">
                <a:sym typeface="Wingdings" panose="05000000000000000000" pitchFamily="2" charset="2"/>
              </a:rPr>
              <a:t> </a:t>
            </a:r>
            <a:r>
              <a:rPr lang="en-US" altLang="zh-HK" dirty="0" smtClean="0"/>
              <a:t>students</a:t>
            </a:r>
            <a:r>
              <a:rPr lang="en-US" altLang="zh-HK" dirty="0"/>
              <a:t>’ academic </a:t>
            </a:r>
            <a:r>
              <a:rPr lang="en-US" altLang="zh-HK" dirty="0" smtClean="0"/>
              <a:t>results.</a:t>
            </a:r>
            <a:endParaRPr lang="en-US" altLang="zh-HK" dirty="0" smtClean="0"/>
          </a:p>
          <a:p>
            <a:endParaRPr lang="en-US" altLang="zh-HK" dirty="0"/>
          </a:p>
        </p:txBody>
      </p:sp>
      <p:sp>
        <p:nvSpPr>
          <p:cNvPr id="3" name="標題 2"/>
          <p:cNvSpPr>
            <a:spLocks noGrp="1"/>
          </p:cNvSpPr>
          <p:nvPr>
            <p:ph type="title"/>
          </p:nvPr>
        </p:nvSpPr>
        <p:spPr/>
        <p:txBody>
          <a:bodyPr/>
          <a:lstStyle/>
          <a:p>
            <a:r>
              <a:rPr lang="en-US" altLang="zh-HK" dirty="0" smtClean="0"/>
              <a:t>Significance of Metacognition (2)  </a:t>
            </a:r>
            <a:endParaRPr lang="zh-HK" altLang="en-US" dirty="0"/>
          </a:p>
        </p:txBody>
      </p:sp>
    </p:spTree>
    <p:extLst>
      <p:ext uri="{BB962C8B-B14F-4D97-AF65-F5344CB8AC3E}">
        <p14:creationId xmlns:p14="http://schemas.microsoft.com/office/powerpoint/2010/main" val="3031348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normAutofit/>
          </a:bodyPr>
          <a:lstStyle/>
          <a:p>
            <a:r>
              <a:rPr lang="en-US" altLang="zh-HK" dirty="0" smtClean="0"/>
              <a:t>In the view of teaching…</a:t>
            </a:r>
          </a:p>
          <a:p>
            <a:r>
              <a:rPr lang="en-US" altLang="zh-HK" dirty="0" smtClean="0"/>
              <a:t>Having </a:t>
            </a:r>
            <a:r>
              <a:rPr lang="en-US" altLang="zh-HK" dirty="0"/>
              <a:t>a high level of metacognitive awareness </a:t>
            </a:r>
            <a:r>
              <a:rPr lang="en-US" altLang="zh-HK" dirty="0" smtClean="0">
                <a:sym typeface="Wingdings" panose="05000000000000000000" pitchFamily="2" charset="2"/>
              </a:rPr>
              <a:t> </a:t>
            </a:r>
            <a:r>
              <a:rPr lang="en-US" altLang="zh-HK" dirty="0" smtClean="0"/>
              <a:t>effective </a:t>
            </a:r>
            <a:r>
              <a:rPr lang="en-US" altLang="zh-HK" dirty="0" smtClean="0"/>
              <a:t>teaching. </a:t>
            </a:r>
            <a:endParaRPr lang="en-US" altLang="zh-HK" dirty="0" smtClean="0"/>
          </a:p>
          <a:p>
            <a:endParaRPr lang="en-US" altLang="zh-HK" dirty="0" smtClean="0"/>
          </a:p>
          <a:p>
            <a:r>
              <a:rPr lang="en-US" altLang="zh-HK" dirty="0" smtClean="0"/>
              <a:t>More metacognitive instructions improve </a:t>
            </a:r>
            <a:r>
              <a:rPr lang="en-US" altLang="zh-HK" dirty="0" smtClean="0">
                <a:sym typeface="Wingdings" panose="05000000000000000000" pitchFamily="2" charset="2"/>
              </a:rPr>
              <a:t></a:t>
            </a:r>
            <a:r>
              <a:rPr lang="en-US" altLang="zh-HK" dirty="0" smtClean="0"/>
              <a:t> Mathematics </a:t>
            </a:r>
            <a:r>
              <a:rPr lang="en-US" altLang="zh-HK" dirty="0"/>
              <a:t>teaching-Learning </a:t>
            </a:r>
            <a:r>
              <a:rPr lang="en-US" altLang="zh-HK" dirty="0" smtClean="0"/>
              <a:t>process. </a:t>
            </a:r>
            <a:endParaRPr lang="en-US" altLang="zh-HK" dirty="0" smtClean="0"/>
          </a:p>
        </p:txBody>
      </p:sp>
      <p:sp>
        <p:nvSpPr>
          <p:cNvPr id="3" name="標題 2"/>
          <p:cNvSpPr>
            <a:spLocks noGrp="1"/>
          </p:cNvSpPr>
          <p:nvPr>
            <p:ph type="title"/>
          </p:nvPr>
        </p:nvSpPr>
        <p:spPr/>
        <p:txBody>
          <a:bodyPr/>
          <a:lstStyle/>
          <a:p>
            <a:r>
              <a:rPr lang="en-US" altLang="zh-HK" dirty="0" smtClean="0"/>
              <a:t>Significance of Metacognition (3)  </a:t>
            </a:r>
            <a:endParaRPr lang="zh-HK" altLang="en-US" dirty="0"/>
          </a:p>
        </p:txBody>
      </p:sp>
    </p:spTree>
    <p:extLst>
      <p:ext uri="{BB962C8B-B14F-4D97-AF65-F5344CB8AC3E}">
        <p14:creationId xmlns:p14="http://schemas.microsoft.com/office/powerpoint/2010/main" val="50910109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波形">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波形">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波形">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464</TotalTime>
  <Words>3110</Words>
  <Application>Microsoft Office PowerPoint</Application>
  <PresentationFormat>如螢幕大小 (4:3)</PresentationFormat>
  <Paragraphs>414</Paragraphs>
  <Slides>48</Slides>
  <Notes>0</Notes>
  <HiddenSlides>0</HiddenSlides>
  <MMClips>0</MMClips>
  <ScaleCrop>false</ScaleCrop>
  <HeadingPairs>
    <vt:vector size="4" baseType="variant">
      <vt:variant>
        <vt:lpstr>佈景主題</vt:lpstr>
      </vt:variant>
      <vt:variant>
        <vt:i4>1</vt:i4>
      </vt:variant>
      <vt:variant>
        <vt:lpstr>投影片標題</vt:lpstr>
      </vt:variant>
      <vt:variant>
        <vt:i4>48</vt:i4>
      </vt:variant>
    </vt:vector>
  </HeadingPairs>
  <TitlesOfParts>
    <vt:vector size="49" baseType="lpstr">
      <vt:lpstr>波形</vt:lpstr>
      <vt:lpstr>MIM: An Alternative Assessment for Measuring Metacognition</vt:lpstr>
      <vt:lpstr>What is Metacognition?</vt:lpstr>
      <vt:lpstr>What is Metacognition?</vt:lpstr>
      <vt:lpstr>Metacognitive Knowledge</vt:lpstr>
      <vt:lpstr>Metacognitive Skills</vt:lpstr>
      <vt:lpstr>Why Metacognition is Important?</vt:lpstr>
      <vt:lpstr>Significance of Metacognition (1)  </vt:lpstr>
      <vt:lpstr>Significance of Metacognition (2)  </vt:lpstr>
      <vt:lpstr>Significance of Metacognition (3)  </vt:lpstr>
      <vt:lpstr>Significance of Metacognition (4) </vt:lpstr>
      <vt:lpstr>Why don’t we use traditional tests?</vt:lpstr>
      <vt:lpstr>Traditional Test Is Not A Good Indicator For Metacognition</vt:lpstr>
      <vt:lpstr>Assessment of Metacognition is Challenging</vt:lpstr>
      <vt:lpstr>Common Methods in Measuring Metacognition </vt:lpstr>
      <vt:lpstr>Quantitative Measure is Chosen</vt:lpstr>
      <vt:lpstr>Existing Instruments (Quantitative)</vt:lpstr>
      <vt:lpstr>Why Need MIM?</vt:lpstr>
      <vt:lpstr>Why Need MIM?</vt:lpstr>
      <vt:lpstr>Metacognition Skills: Brown’s Model</vt:lpstr>
      <vt:lpstr>Prediction is Important (1)</vt:lpstr>
      <vt:lpstr>Prediction is Important (2)</vt:lpstr>
      <vt:lpstr>The Design of MIM</vt:lpstr>
      <vt:lpstr>Metacognitive Inventory for Mathematics (MIM)</vt:lpstr>
      <vt:lpstr>The Research</vt:lpstr>
      <vt:lpstr>Research Flow and Participants</vt:lpstr>
      <vt:lpstr>Data Collection and Handling of Outlier</vt:lpstr>
      <vt:lpstr>Result : Reliability Test</vt:lpstr>
      <vt:lpstr>Result: Reliability </vt:lpstr>
      <vt:lpstr>Result: Internal Consistency Reliability</vt:lpstr>
      <vt:lpstr>Result: Validity Test</vt:lpstr>
      <vt:lpstr>Result: Validity</vt:lpstr>
      <vt:lpstr>Result: Factor Analysis</vt:lpstr>
      <vt:lpstr>Result: Linear Regression Analysis</vt:lpstr>
      <vt:lpstr>Conclusion of the study</vt:lpstr>
      <vt:lpstr>Limitation</vt:lpstr>
      <vt:lpstr>References (1)</vt:lpstr>
      <vt:lpstr>References (2)</vt:lpstr>
      <vt:lpstr>References (3)</vt:lpstr>
      <vt:lpstr>Extra: Similar Findings in Other Researches</vt:lpstr>
      <vt:lpstr>Extra: 3 Types of Metacognitive Knowledge</vt:lpstr>
      <vt:lpstr>Extra: 4 Types of Metacognitive Skills</vt:lpstr>
      <vt:lpstr>Extra: Domain-general/Domain-specific Issue</vt:lpstr>
      <vt:lpstr>Extra: Data in Domain-general/Domain-specific Issue </vt:lpstr>
      <vt:lpstr>Extra: Data in Domain-general/Domain-specific Issue (2)</vt:lpstr>
      <vt:lpstr>Extra: Data in Domain-general/Domain-specific Issue (3)</vt:lpstr>
      <vt:lpstr>Extra: Data in Domain-general/Domain-specific Issue (4)</vt:lpstr>
      <vt:lpstr>Extra: Our Stand in This</vt:lpstr>
      <vt:lpstr>Extra: MIM</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MIM: An Alternative Assessment for Measuring Metacognition</dc:title>
  <dc:creator>Stephen</dc:creator>
  <cp:lastModifiedBy>Stephen</cp:lastModifiedBy>
  <cp:revision>81</cp:revision>
  <dcterms:created xsi:type="dcterms:W3CDTF">2017-04-26T07:55:40Z</dcterms:created>
  <dcterms:modified xsi:type="dcterms:W3CDTF">2017-06-25T14:09:30Z</dcterms:modified>
  <cp:contentStatus/>
</cp:coreProperties>
</file>